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6" r:id="rId2"/>
    <p:sldId id="331" r:id="rId3"/>
    <p:sldId id="347" r:id="rId4"/>
    <p:sldId id="336" r:id="rId5"/>
    <p:sldId id="337" r:id="rId6"/>
    <p:sldId id="335" r:id="rId7"/>
    <p:sldId id="351" r:id="rId8"/>
    <p:sldId id="352" r:id="rId9"/>
    <p:sldId id="319" r:id="rId10"/>
    <p:sldId id="327" r:id="rId11"/>
    <p:sldId id="328" r:id="rId12"/>
    <p:sldId id="339" r:id="rId13"/>
    <p:sldId id="343" r:id="rId14"/>
    <p:sldId id="344" r:id="rId15"/>
    <p:sldId id="323" r:id="rId16"/>
    <p:sldId id="346" r:id="rId17"/>
    <p:sldId id="353" r:id="rId18"/>
    <p:sldId id="355" r:id="rId19"/>
    <p:sldId id="354" r:id="rId20"/>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37"/>
    <p:restoredTop sz="85332" autoAdjust="0"/>
  </p:normalViewPr>
  <p:slideViewPr>
    <p:cSldViewPr snapToGrid="0" snapToObjects="1">
      <p:cViewPr>
        <p:scale>
          <a:sx n="50" d="100"/>
          <a:sy n="50" d="100"/>
        </p:scale>
        <p:origin x="1699" y="72"/>
      </p:cViewPr>
      <p:guideLst/>
    </p:cSldViewPr>
  </p:slideViewPr>
  <p:notesTextViewPr>
    <p:cViewPr>
      <p:scale>
        <a:sx n="1" d="1"/>
        <a:sy n="1" d="1"/>
      </p:scale>
      <p:origin x="0" y="0"/>
    </p:cViewPr>
  </p:notesTextViewPr>
  <p:sorterViewPr>
    <p:cViewPr>
      <p:scale>
        <a:sx n="61" d="100"/>
        <a:sy n="61" d="100"/>
      </p:scale>
      <p:origin x="0" y="0"/>
    </p:cViewPr>
  </p:sorterViewPr>
  <p:notesViewPr>
    <p:cSldViewPr snapToGrid="0" snapToObjects="1">
      <p:cViewPr varScale="1">
        <p:scale>
          <a:sx n="53" d="100"/>
          <a:sy n="53" d="100"/>
        </p:scale>
        <p:origin x="2648"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303D7D-FAFF-4E25-8BB5-BDCBF043911B}" type="datetimeFigureOut">
              <a:rPr lang="pt-BR" smtClean="0"/>
              <a:t>15/06/2017</a:t>
            </a:fld>
            <a:endParaRPr lang="pt-B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3DB31D-D2E1-44B6-80DA-E64DA41E8A8F}" type="slidenum">
              <a:rPr lang="pt-BR" smtClean="0"/>
              <a:t>‹nº›</a:t>
            </a:fld>
            <a:endParaRPr lang="pt-BR"/>
          </a:p>
        </p:txBody>
      </p:sp>
    </p:spTree>
    <p:extLst>
      <p:ext uri="{BB962C8B-B14F-4D97-AF65-F5344CB8AC3E}">
        <p14:creationId xmlns:p14="http://schemas.microsoft.com/office/powerpoint/2010/main" val="1333552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Shape 2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9" name="Shape 2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Tree>
    <p:extLst>
      <p:ext uri="{BB962C8B-B14F-4D97-AF65-F5344CB8AC3E}">
        <p14:creationId xmlns:p14="http://schemas.microsoft.com/office/powerpoint/2010/main" val="231064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385426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143000" y="685800"/>
            <a:ext cx="4572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41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713557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ítulo e Subtítulo">
    <p:spTree>
      <p:nvGrpSpPr>
        <p:cNvPr id="1" name=""/>
        <p:cNvGrpSpPr/>
        <p:nvPr/>
      </p:nvGrpSpPr>
      <p:grpSpPr>
        <a:xfrm>
          <a:off x="0" y="0"/>
          <a:ext cx="0" cy="0"/>
          <a:chOff x="0" y="0"/>
          <a:chExt cx="0" cy="0"/>
        </a:xfrm>
      </p:grpSpPr>
      <p:pic>
        <p:nvPicPr>
          <p:cNvPr id="5" name="TemplateSlide-01.jpg"/>
          <p:cNvPicPr/>
          <p:nvPr/>
        </p:nvPicPr>
        <p:blipFill>
          <a:blip r:embed="rId2">
            <a:extLst/>
          </a:blip>
          <a:srcRect/>
          <a:stretch>
            <a:fillRect/>
          </a:stretch>
        </p:blipFill>
        <p:spPr>
          <a:xfrm>
            <a:off x="-1" y="2"/>
            <a:ext cx="13004801" cy="9758173"/>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ítulo - Superior">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pPr>
            <a:r>
              <a:rPr sz="8000"/>
              <a:t>Texto do Título</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ítulo e Marcadore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a:pPr>
            <a:r>
              <a:rPr sz="8000"/>
              <a:t>Texto do Título</a:t>
            </a:r>
          </a:p>
        </p:txBody>
      </p:sp>
      <p:sp>
        <p:nvSpPr>
          <p:cNvPr id="18" name="Shape 18"/>
          <p:cNvSpPr>
            <a:spLocks noGrp="1"/>
          </p:cNvSpPr>
          <p:nvPr>
            <p:ph type="body" idx="1"/>
          </p:nvPr>
        </p:nvSpPr>
        <p:spPr>
          <a:prstGeom prst="rect">
            <a:avLst/>
          </a:prstGeom>
        </p:spPr>
        <p:txBody>
          <a:bodyPr/>
          <a:lstStyle/>
          <a:p>
            <a:pPr lvl="0">
              <a:defRPr sz="1800"/>
            </a:pPr>
            <a:r>
              <a:rPr sz="3600"/>
              <a:t>Nível de Corpo Um</a:t>
            </a:r>
          </a:p>
          <a:p>
            <a:pPr lvl="1">
              <a:defRPr sz="1800"/>
            </a:pPr>
            <a:r>
              <a:rPr sz="3600"/>
              <a:t>Nível de Corpo Dois</a:t>
            </a:r>
          </a:p>
          <a:p>
            <a:pPr lvl="2">
              <a:defRPr sz="1800"/>
            </a:pPr>
            <a:r>
              <a:rPr sz="3600"/>
              <a:t>Nível de Corpo Três</a:t>
            </a:r>
          </a:p>
          <a:p>
            <a:pPr lvl="3">
              <a:defRPr sz="1800"/>
            </a:pPr>
            <a:r>
              <a:rPr sz="3600"/>
              <a:t>Nível de Corpo Quatro</a:t>
            </a:r>
          </a:p>
          <a:p>
            <a:pPr lvl="4">
              <a:defRPr sz="1800"/>
            </a:pPr>
            <a:r>
              <a:rPr sz="3600"/>
              <a:t>Nível de Corpo Cinco</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ítulo, Marcadores e F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8000"/>
              <a:t>Texto do Título</a:t>
            </a:r>
          </a:p>
        </p:txBody>
      </p:sp>
      <p:sp>
        <p:nvSpPr>
          <p:cNvPr id="21" name="Shape 21"/>
          <p:cNvSpPr>
            <a:spLocks noGrp="1"/>
          </p:cNvSpPr>
          <p:nvPr>
            <p:ph type="body" idx="1"/>
          </p:nvPr>
        </p:nvSpPr>
        <p:spPr>
          <a:xfrm>
            <a:off x="952500" y="2603500"/>
            <a:ext cx="5334000" cy="6286500"/>
          </a:xfrm>
          <a:prstGeom prst="rect">
            <a:avLst/>
          </a:prstGeom>
        </p:spPr>
        <p:txBody>
          <a:bodyPr/>
          <a:lstStyle>
            <a:lvl1pPr marL="342917" indent="-342917">
              <a:spcBef>
                <a:spcPts val="3200"/>
              </a:spcBef>
              <a:defRPr sz="2801"/>
            </a:lvl1pPr>
            <a:lvl2pPr marL="685835" indent="-342917">
              <a:spcBef>
                <a:spcPts val="3200"/>
              </a:spcBef>
              <a:defRPr sz="2801"/>
            </a:lvl2pPr>
            <a:lvl3pPr marL="1028752" indent="-342917">
              <a:spcBef>
                <a:spcPts val="3200"/>
              </a:spcBef>
              <a:defRPr sz="2801"/>
            </a:lvl3pPr>
            <a:lvl4pPr marL="1371668" indent="-342917">
              <a:spcBef>
                <a:spcPts val="3200"/>
              </a:spcBef>
              <a:defRPr sz="2801"/>
            </a:lvl4pPr>
            <a:lvl5pPr marL="1714586" indent="-342917">
              <a:spcBef>
                <a:spcPts val="3200"/>
              </a:spcBef>
              <a:defRPr sz="2801"/>
            </a:lvl5pPr>
          </a:lstStyle>
          <a:p>
            <a:pPr lvl="0">
              <a:defRPr sz="1800"/>
            </a:pPr>
            <a:r>
              <a:rPr sz="2801"/>
              <a:t>Nível de Corpo Um</a:t>
            </a:r>
          </a:p>
          <a:p>
            <a:pPr lvl="1">
              <a:defRPr sz="1800"/>
            </a:pPr>
            <a:r>
              <a:rPr sz="2801"/>
              <a:t>Nível de Corpo Dois</a:t>
            </a:r>
          </a:p>
          <a:p>
            <a:pPr lvl="2">
              <a:defRPr sz="1800"/>
            </a:pPr>
            <a:r>
              <a:rPr sz="2801"/>
              <a:t>Nível de Corpo Três</a:t>
            </a:r>
          </a:p>
          <a:p>
            <a:pPr lvl="3">
              <a:defRPr sz="1800"/>
            </a:pPr>
            <a:r>
              <a:rPr sz="2801"/>
              <a:t>Nível de Corpo Quatro</a:t>
            </a:r>
          </a:p>
          <a:p>
            <a:pPr lvl="4">
              <a:defRPr sz="1800"/>
            </a:pPr>
            <a:r>
              <a:rPr sz="2801"/>
              <a:t>Nível de Corpo Cinco</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Marcadores">
    <p:spTree>
      <p:nvGrpSpPr>
        <p:cNvPr id="1" name=""/>
        <p:cNvGrpSpPr/>
        <p:nvPr/>
      </p:nvGrpSpPr>
      <p:grpSpPr>
        <a:xfrm>
          <a:off x="0" y="0"/>
          <a:ext cx="0" cy="0"/>
          <a:chOff x="0" y="0"/>
          <a:chExt cx="0" cy="0"/>
        </a:xfrm>
      </p:grpSpPr>
      <p:sp>
        <p:nvSpPr>
          <p:cNvPr id="23" name="Shape 23"/>
          <p:cNvSpPr>
            <a:spLocks noGrp="1"/>
          </p:cNvSpPr>
          <p:nvPr>
            <p:ph type="body" idx="1"/>
          </p:nvPr>
        </p:nvSpPr>
        <p:spPr>
          <a:xfrm>
            <a:off x="952500" y="1270000"/>
            <a:ext cx="11099800" cy="7213600"/>
          </a:xfrm>
          <a:prstGeom prst="rect">
            <a:avLst/>
          </a:prstGeom>
        </p:spPr>
        <p:txBody>
          <a:bodyPr/>
          <a:lstStyle/>
          <a:p>
            <a:pPr lvl="0">
              <a:defRPr sz="1800"/>
            </a:pPr>
            <a:r>
              <a:rPr sz="3600"/>
              <a:t>Nível de Corpo Um</a:t>
            </a:r>
          </a:p>
          <a:p>
            <a:pPr lvl="1">
              <a:defRPr sz="1800"/>
            </a:pPr>
            <a:r>
              <a:rPr sz="3600"/>
              <a:t>Nível de Corpo Dois</a:t>
            </a:r>
          </a:p>
          <a:p>
            <a:pPr lvl="2">
              <a:defRPr sz="1800"/>
            </a:pPr>
            <a:r>
              <a:rPr sz="3600"/>
              <a:t>Nível de Corpo Três</a:t>
            </a:r>
          </a:p>
          <a:p>
            <a:pPr lvl="3">
              <a:defRPr sz="1800"/>
            </a:pPr>
            <a:r>
              <a:rPr sz="3600"/>
              <a:t>Nível de Corpo Quatro</a:t>
            </a:r>
          </a:p>
          <a:p>
            <a:pPr lvl="4">
              <a:defRPr sz="1800"/>
            </a:pPr>
            <a:r>
              <a:rPr sz="3600"/>
              <a:t>Nível de Corpo Cinco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Foto - 3 Acima">
    <p:spTree>
      <p:nvGrpSpPr>
        <p:cNvPr id="1" name=""/>
        <p:cNvGrpSpPr/>
        <p:nvPr/>
      </p:nvGrpSpPr>
      <p:grpSpPr>
        <a:xfrm>
          <a:off x="0" y="0"/>
          <a:ext cx="0" cy="0"/>
          <a:chOff x="0" y="0"/>
          <a:chExt cx="0" cy="0"/>
        </a:xfrm>
      </p:grpSpPr>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itação">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3728D6BD-2135-4289-A2CD-3C92137F9AA4}" type="datetimeFigureOut">
              <a:rPr lang="pt-BR" smtClean="0"/>
              <a:t>15/06/2017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53E5B916-F6D5-4F11-B558-15D9DB800930}" type="slidenum">
              <a:rPr lang="pt-BR" smtClean="0"/>
              <a:t>‹nº›</a:t>
            </a:fld>
            <a:endParaRPr lang="pt-BR"/>
          </a:p>
        </p:txBody>
      </p:sp>
    </p:spTree>
    <p:extLst>
      <p:ext uri="{BB962C8B-B14F-4D97-AF65-F5344CB8AC3E}">
        <p14:creationId xmlns:p14="http://schemas.microsoft.com/office/powerpoint/2010/main" val="2362921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8000"/>
              <a:t>Texto do Título</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pPr>
            <a:r>
              <a:rPr sz="3600"/>
              <a:t>Nível de Corpo Um</a:t>
            </a:r>
          </a:p>
          <a:p>
            <a:pPr lvl="1">
              <a:defRPr sz="1800"/>
            </a:pPr>
            <a:r>
              <a:rPr sz="3600"/>
              <a:t>Nível de Corpo Dois</a:t>
            </a:r>
          </a:p>
          <a:p>
            <a:pPr lvl="2">
              <a:defRPr sz="1800"/>
            </a:pPr>
            <a:r>
              <a:rPr sz="3600"/>
              <a:t>Nível de Corpo Três</a:t>
            </a:r>
          </a:p>
          <a:p>
            <a:pPr lvl="3">
              <a:defRPr sz="1800"/>
            </a:pPr>
            <a:r>
              <a:rPr sz="3600"/>
              <a:t>Nível de Corpo Quatro</a:t>
            </a:r>
          </a:p>
          <a:p>
            <a:pPr lvl="4">
              <a:defRPr sz="1800"/>
            </a:pPr>
            <a:r>
              <a:rPr sz="3600"/>
              <a:t>Nível de Corpo Cinco</a:t>
            </a: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Lst>
  <p:transition spd="med"/>
  <p:txStyles>
    <p:titleStyle>
      <a:lvl1pPr algn="ctr" defTabSz="584229">
        <a:defRPr sz="8000">
          <a:latin typeface="+mn-lt"/>
          <a:ea typeface="+mn-ea"/>
          <a:cs typeface="+mn-cs"/>
          <a:sym typeface="Helvetica Light"/>
        </a:defRPr>
      </a:lvl1pPr>
      <a:lvl2pPr indent="228611" algn="ctr" defTabSz="584229">
        <a:defRPr sz="8000">
          <a:latin typeface="+mn-lt"/>
          <a:ea typeface="+mn-ea"/>
          <a:cs typeface="+mn-cs"/>
          <a:sym typeface="Helvetica Light"/>
        </a:defRPr>
      </a:lvl2pPr>
      <a:lvl3pPr indent="457223" algn="ctr" defTabSz="584229">
        <a:defRPr sz="8000">
          <a:latin typeface="+mn-lt"/>
          <a:ea typeface="+mn-ea"/>
          <a:cs typeface="+mn-cs"/>
          <a:sym typeface="Helvetica Light"/>
        </a:defRPr>
      </a:lvl3pPr>
      <a:lvl4pPr indent="685835" algn="ctr" defTabSz="584229">
        <a:defRPr sz="8000">
          <a:latin typeface="+mn-lt"/>
          <a:ea typeface="+mn-ea"/>
          <a:cs typeface="+mn-cs"/>
          <a:sym typeface="Helvetica Light"/>
        </a:defRPr>
      </a:lvl4pPr>
      <a:lvl5pPr indent="914446" algn="ctr" defTabSz="584229">
        <a:defRPr sz="8000">
          <a:latin typeface="+mn-lt"/>
          <a:ea typeface="+mn-ea"/>
          <a:cs typeface="+mn-cs"/>
          <a:sym typeface="Helvetica Light"/>
        </a:defRPr>
      </a:lvl5pPr>
      <a:lvl6pPr indent="1143057" algn="ctr" defTabSz="584229">
        <a:defRPr sz="8000">
          <a:latin typeface="+mn-lt"/>
          <a:ea typeface="+mn-ea"/>
          <a:cs typeface="+mn-cs"/>
          <a:sym typeface="Helvetica Light"/>
        </a:defRPr>
      </a:lvl6pPr>
      <a:lvl7pPr indent="1371668" algn="ctr" defTabSz="584229">
        <a:defRPr sz="8000">
          <a:latin typeface="+mn-lt"/>
          <a:ea typeface="+mn-ea"/>
          <a:cs typeface="+mn-cs"/>
          <a:sym typeface="Helvetica Light"/>
        </a:defRPr>
      </a:lvl7pPr>
      <a:lvl8pPr indent="1600280" algn="ctr" defTabSz="584229">
        <a:defRPr sz="8000">
          <a:latin typeface="+mn-lt"/>
          <a:ea typeface="+mn-ea"/>
          <a:cs typeface="+mn-cs"/>
          <a:sym typeface="Helvetica Light"/>
        </a:defRPr>
      </a:lvl8pPr>
      <a:lvl9pPr indent="1828892" algn="ctr" defTabSz="584229">
        <a:defRPr sz="8000">
          <a:latin typeface="+mn-lt"/>
          <a:ea typeface="+mn-ea"/>
          <a:cs typeface="+mn-cs"/>
          <a:sym typeface="Helvetica Light"/>
        </a:defRPr>
      </a:lvl9pPr>
    </p:titleStyle>
    <p:bodyStyle>
      <a:lvl1pPr marL="444522" indent="-444522" defTabSz="584229">
        <a:spcBef>
          <a:spcPts val="4200"/>
        </a:spcBef>
        <a:buSzPct val="75000"/>
        <a:buChar char="•"/>
        <a:defRPr sz="3600">
          <a:latin typeface="+mn-lt"/>
          <a:ea typeface="+mn-ea"/>
          <a:cs typeface="+mn-cs"/>
          <a:sym typeface="Helvetica Light"/>
        </a:defRPr>
      </a:lvl1pPr>
      <a:lvl2pPr marL="889045" indent="-444522" defTabSz="584229">
        <a:spcBef>
          <a:spcPts val="4200"/>
        </a:spcBef>
        <a:buSzPct val="75000"/>
        <a:buChar char="•"/>
        <a:defRPr sz="3600">
          <a:latin typeface="+mn-lt"/>
          <a:ea typeface="+mn-ea"/>
          <a:cs typeface="+mn-cs"/>
          <a:sym typeface="Helvetica Light"/>
        </a:defRPr>
      </a:lvl2pPr>
      <a:lvl3pPr marL="1333567" indent="-444522" defTabSz="584229">
        <a:spcBef>
          <a:spcPts val="4200"/>
        </a:spcBef>
        <a:buSzPct val="75000"/>
        <a:buChar char="•"/>
        <a:defRPr sz="3600">
          <a:latin typeface="+mn-lt"/>
          <a:ea typeface="+mn-ea"/>
          <a:cs typeface="+mn-cs"/>
          <a:sym typeface="Helvetica Light"/>
        </a:defRPr>
      </a:lvl3pPr>
      <a:lvl4pPr marL="1778089" indent="-444522" defTabSz="584229">
        <a:spcBef>
          <a:spcPts val="4200"/>
        </a:spcBef>
        <a:buSzPct val="75000"/>
        <a:buChar char="•"/>
        <a:defRPr sz="3600">
          <a:latin typeface="+mn-lt"/>
          <a:ea typeface="+mn-ea"/>
          <a:cs typeface="+mn-cs"/>
          <a:sym typeface="Helvetica Light"/>
        </a:defRPr>
      </a:lvl4pPr>
      <a:lvl5pPr marL="2222612" indent="-444522" defTabSz="584229">
        <a:spcBef>
          <a:spcPts val="4200"/>
        </a:spcBef>
        <a:buSzPct val="75000"/>
        <a:buChar char="•"/>
        <a:defRPr sz="3600">
          <a:latin typeface="+mn-lt"/>
          <a:ea typeface="+mn-ea"/>
          <a:cs typeface="+mn-cs"/>
          <a:sym typeface="Helvetica Light"/>
        </a:defRPr>
      </a:lvl5pPr>
      <a:lvl6pPr marL="2667134" indent="-444522" defTabSz="584229">
        <a:spcBef>
          <a:spcPts val="4200"/>
        </a:spcBef>
        <a:buSzPct val="75000"/>
        <a:buChar char="•"/>
        <a:defRPr sz="3600">
          <a:latin typeface="+mn-lt"/>
          <a:ea typeface="+mn-ea"/>
          <a:cs typeface="+mn-cs"/>
          <a:sym typeface="Helvetica Light"/>
        </a:defRPr>
      </a:lvl6pPr>
      <a:lvl7pPr marL="3111656" indent="-444522" defTabSz="584229">
        <a:spcBef>
          <a:spcPts val="4200"/>
        </a:spcBef>
        <a:buSzPct val="75000"/>
        <a:buChar char="•"/>
        <a:defRPr sz="3600">
          <a:latin typeface="+mn-lt"/>
          <a:ea typeface="+mn-ea"/>
          <a:cs typeface="+mn-cs"/>
          <a:sym typeface="Helvetica Light"/>
        </a:defRPr>
      </a:lvl7pPr>
      <a:lvl8pPr marL="3556178" indent="-444522" defTabSz="584229">
        <a:spcBef>
          <a:spcPts val="4200"/>
        </a:spcBef>
        <a:buSzPct val="75000"/>
        <a:buChar char="•"/>
        <a:defRPr sz="3600">
          <a:latin typeface="+mn-lt"/>
          <a:ea typeface="+mn-ea"/>
          <a:cs typeface="+mn-cs"/>
          <a:sym typeface="Helvetica Light"/>
        </a:defRPr>
      </a:lvl8pPr>
      <a:lvl9pPr marL="4000700" indent="-444522" defTabSz="584229">
        <a:spcBef>
          <a:spcPts val="4200"/>
        </a:spcBef>
        <a:buSzPct val="75000"/>
        <a:buChar char="•"/>
        <a:defRPr sz="3600">
          <a:latin typeface="+mn-lt"/>
          <a:ea typeface="+mn-ea"/>
          <a:cs typeface="+mn-cs"/>
          <a:sym typeface="Helvetica Light"/>
        </a:defRPr>
      </a:lvl9pPr>
    </p:bodyStyle>
    <p:otherStyle>
      <a:lvl1pPr algn="ctr" defTabSz="584229">
        <a:defRPr>
          <a:solidFill>
            <a:schemeClr val="tx1"/>
          </a:solidFill>
          <a:latin typeface="+mn-lt"/>
          <a:ea typeface="+mn-ea"/>
          <a:cs typeface="+mn-cs"/>
          <a:sym typeface="Helvetica Light"/>
        </a:defRPr>
      </a:lvl1pPr>
      <a:lvl2pPr indent="228611" algn="ctr" defTabSz="584229">
        <a:defRPr>
          <a:solidFill>
            <a:schemeClr val="tx1"/>
          </a:solidFill>
          <a:latin typeface="+mn-lt"/>
          <a:ea typeface="+mn-ea"/>
          <a:cs typeface="+mn-cs"/>
          <a:sym typeface="Helvetica Light"/>
        </a:defRPr>
      </a:lvl2pPr>
      <a:lvl3pPr indent="457223" algn="ctr" defTabSz="584229">
        <a:defRPr>
          <a:solidFill>
            <a:schemeClr val="tx1"/>
          </a:solidFill>
          <a:latin typeface="+mn-lt"/>
          <a:ea typeface="+mn-ea"/>
          <a:cs typeface="+mn-cs"/>
          <a:sym typeface="Helvetica Light"/>
        </a:defRPr>
      </a:lvl3pPr>
      <a:lvl4pPr indent="685835" algn="ctr" defTabSz="584229">
        <a:defRPr>
          <a:solidFill>
            <a:schemeClr val="tx1"/>
          </a:solidFill>
          <a:latin typeface="+mn-lt"/>
          <a:ea typeface="+mn-ea"/>
          <a:cs typeface="+mn-cs"/>
          <a:sym typeface="Helvetica Light"/>
        </a:defRPr>
      </a:lvl4pPr>
      <a:lvl5pPr indent="914446" algn="ctr" defTabSz="584229">
        <a:defRPr>
          <a:solidFill>
            <a:schemeClr val="tx1"/>
          </a:solidFill>
          <a:latin typeface="+mn-lt"/>
          <a:ea typeface="+mn-ea"/>
          <a:cs typeface="+mn-cs"/>
          <a:sym typeface="Helvetica Light"/>
        </a:defRPr>
      </a:lvl5pPr>
      <a:lvl6pPr indent="1143057" algn="ctr" defTabSz="584229">
        <a:defRPr>
          <a:solidFill>
            <a:schemeClr val="tx1"/>
          </a:solidFill>
          <a:latin typeface="+mn-lt"/>
          <a:ea typeface="+mn-ea"/>
          <a:cs typeface="+mn-cs"/>
          <a:sym typeface="Helvetica Light"/>
        </a:defRPr>
      </a:lvl6pPr>
      <a:lvl7pPr indent="1371668" algn="ctr" defTabSz="584229">
        <a:defRPr>
          <a:solidFill>
            <a:schemeClr val="tx1"/>
          </a:solidFill>
          <a:latin typeface="+mn-lt"/>
          <a:ea typeface="+mn-ea"/>
          <a:cs typeface="+mn-cs"/>
          <a:sym typeface="Helvetica Light"/>
        </a:defRPr>
      </a:lvl7pPr>
      <a:lvl8pPr indent="1600280" algn="ctr" defTabSz="584229">
        <a:defRPr>
          <a:solidFill>
            <a:schemeClr val="tx1"/>
          </a:solidFill>
          <a:latin typeface="+mn-lt"/>
          <a:ea typeface="+mn-ea"/>
          <a:cs typeface="+mn-cs"/>
          <a:sym typeface="Helvetica Light"/>
        </a:defRPr>
      </a:lvl8pPr>
      <a:lvl9pPr indent="1828892" algn="ctr" defTabSz="584229">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cnj.jus.br/noticias/cnj"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emporiododireito.com.br/ministerio-publico-promove-acao-contra-casais-que-desistiram-de-adocao-na-fase-final-do-processo/" TargetMode="External"/><Relationship Id="rId2" Type="http://schemas.openxmlformats.org/officeDocument/2006/relationships/hyperlink" Target="http://www.oestadoce.com.br/especiais/adocao/adocao-de-criancas-devolvidas-exige-reconstrucao-de-lacos" TargetMode="External"/><Relationship Id="rId1" Type="http://schemas.openxmlformats.org/officeDocument/2006/relationships/slideLayout" Target="../slideLayouts/slideLayout1.xml"/><Relationship Id="rId4" Type="http://schemas.openxmlformats.org/officeDocument/2006/relationships/hyperlink" Target="http://g1.globo.com/jornal-nacional/noticia/2017/04/entre-2014-e-2015-quase-200-criancas-adotadas-em-sp-foram-devolvidas.html"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aconchegodf.org.br/biblioteca/manuais/CartilhaPadrinhos.pdf" TargetMode="External"/><Relationship Id="rId2" Type="http://schemas.openxmlformats.org/officeDocument/2006/relationships/hyperlink" Target="http://www.aconchegodf.org.br/biblioteca/manuais/CartilhaSobreAdocao.pdf" TargetMode="External"/><Relationship Id="rId1" Type="http://schemas.openxmlformats.org/officeDocument/2006/relationships/slideLayout" Target="../slideLayouts/slideLayout8.xml"/><Relationship Id="rId6" Type="http://schemas.openxmlformats.org/officeDocument/2006/relationships/hyperlink" Target="http://www.aconchegodf.org.br/bibliotecalivros.html" TargetMode="External"/><Relationship Id="rId5" Type="http://schemas.openxmlformats.org/officeDocument/2006/relationships/image" Target="../media/image18.png"/><Relationship Id="rId4" Type="http://schemas.openxmlformats.org/officeDocument/2006/relationships/hyperlink" Target="http://www.aconchegodf.org.br/biblioteca/manuais/CartilhaApadrinhamento.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penhapsi@gmail.com" TargetMode="External"/><Relationship Id="rId2" Type="http://schemas.openxmlformats.org/officeDocument/2006/relationships/hyperlink" Target="mailto:contatos@aconchegodf.org.br" TargetMode="Externa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4" name="CaixaDeTexto 3">
            <a:extLst>
              <a:ext uri="{FF2B5EF4-FFF2-40B4-BE49-F238E27FC236}">
                <a16:creationId xmlns:a16="http://schemas.microsoft.com/office/drawing/2014/main" id="{13293806-7279-472F-9FE1-1CE2D233627C}"/>
              </a:ext>
            </a:extLst>
          </p:cNvPr>
          <p:cNvSpPr txBox="1"/>
          <p:nvPr/>
        </p:nvSpPr>
        <p:spPr>
          <a:xfrm>
            <a:off x="704538" y="4401476"/>
            <a:ext cx="4571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pt-BR" sz="36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5" name="CaixaDeTexto 4">
            <a:extLst>
              <a:ext uri="{FF2B5EF4-FFF2-40B4-BE49-F238E27FC236}">
                <a16:creationId xmlns:a16="http://schemas.microsoft.com/office/drawing/2014/main" id="{428C416D-2DC7-41CE-B331-4A9D4748A66B}"/>
              </a:ext>
            </a:extLst>
          </p:cNvPr>
          <p:cNvSpPr txBox="1"/>
          <p:nvPr/>
        </p:nvSpPr>
        <p:spPr>
          <a:xfrm>
            <a:off x="570375" y="6533480"/>
            <a:ext cx="6520721"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1" hangingPunct="0">
              <a:lnSpc>
                <a:spcPct val="100000"/>
              </a:lnSpc>
              <a:spcBef>
                <a:spcPts val="0"/>
              </a:spcBef>
              <a:spcAft>
                <a:spcPts val="0"/>
              </a:spcAft>
              <a:buClrTx/>
              <a:buSzTx/>
              <a:buFontTx/>
              <a:buNone/>
              <a:tabLst/>
            </a:pPr>
            <a:r>
              <a:rPr lang="pt-BR" b="1" dirty="0">
                <a:solidFill>
                  <a:schemeClr val="bg1"/>
                </a:solidFill>
              </a:rPr>
              <a:t>Um trabalho do ACONCHEGO, </a:t>
            </a:r>
          </a:p>
          <a:p>
            <a:pPr marL="0" marR="0" indent="0" algn="l" defTabSz="584200" rtl="0" fontAlgn="auto" latinLnBrk="1" hangingPunct="0">
              <a:lnSpc>
                <a:spcPct val="100000"/>
              </a:lnSpc>
              <a:spcBef>
                <a:spcPts val="0"/>
              </a:spcBef>
              <a:spcAft>
                <a:spcPts val="0"/>
              </a:spcAft>
              <a:buClrTx/>
              <a:buSzTx/>
              <a:buFontTx/>
              <a:buNone/>
              <a:tabLst/>
            </a:pPr>
            <a:r>
              <a:rPr lang="pt-BR" b="1" dirty="0">
                <a:solidFill>
                  <a:schemeClr val="bg1"/>
                </a:solidFill>
              </a:rPr>
              <a:t>em parceria com o CONANDA  </a:t>
            </a:r>
            <a:endParaRPr kumimoji="0" lang="pt-BR" sz="3600" b="1" i="0" u="none" strike="noStrike" cap="none" spc="0" normalizeH="0" baseline="0" dirty="0">
              <a:ln>
                <a:noFill/>
              </a:ln>
              <a:solidFill>
                <a:schemeClr val="bg1"/>
              </a:solidFill>
              <a:effectLst/>
              <a:uFillTx/>
              <a:sym typeface="Helvetica Ligh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88226" y="911506"/>
            <a:ext cx="11820333" cy="7491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23" indent="-457223" algn="l" defTabSz="584229" rtl="0" latinLnBrk="1" hangingPunct="0">
              <a:lnSpc>
                <a:spcPct val="150000"/>
              </a:lnSpc>
              <a:buFont typeface="Wingdings" charset="2"/>
              <a:buChar char="ü"/>
            </a:pPr>
            <a:r>
              <a:rPr lang="pt-BR" sz="2801" b="1" dirty="0">
                <a:solidFill>
                  <a:srgbClr val="002060"/>
                </a:solidFill>
                <a:latin typeface="Arial" charset="0"/>
                <a:ea typeface="Arial" charset="0"/>
                <a:cs typeface="Arial" charset="0"/>
              </a:rPr>
              <a:t>CAMPANHAS: visibilidade das crianças e adolescentes  acolhidas </a:t>
            </a:r>
            <a:r>
              <a:rPr lang="pt-PT" sz="2801" b="1" dirty="0">
                <a:solidFill>
                  <a:srgbClr val="002060"/>
                </a:solidFill>
                <a:latin typeface="Arial" charset="0"/>
                <a:ea typeface="Arial" charset="0"/>
                <a:cs typeface="Arial" charset="0"/>
              </a:rPr>
              <a:t> </a:t>
            </a:r>
          </a:p>
        </p:txBody>
      </p:sp>
      <p:sp>
        <p:nvSpPr>
          <p:cNvPr id="4" name="Retângulo 3">
            <a:extLst>
              <a:ext uri="{FF2B5EF4-FFF2-40B4-BE49-F238E27FC236}">
                <a16:creationId xmlns:a16="http://schemas.microsoft.com/office/drawing/2014/main" id="{506F554F-BCF8-4A74-87B7-17B0417C4D47}"/>
              </a:ext>
            </a:extLst>
          </p:cNvPr>
          <p:cNvSpPr/>
          <p:nvPr/>
        </p:nvSpPr>
        <p:spPr>
          <a:xfrm>
            <a:off x="1184467" y="2194249"/>
            <a:ext cx="9240684" cy="1754326"/>
          </a:xfrm>
          <a:prstGeom prst="rect">
            <a:avLst/>
          </a:prstGeom>
        </p:spPr>
        <p:txBody>
          <a:bodyPr wrap="square">
            <a:spAutoFit/>
          </a:bodyPr>
          <a:lstStyle/>
          <a:p>
            <a:pPr algn="l"/>
            <a:r>
              <a:rPr lang="pt-BR" dirty="0">
                <a:hlinkClick r:id="rId2"/>
              </a:rPr>
              <a:t>CNJ</a:t>
            </a:r>
            <a:r>
              <a:rPr lang="pt-BR" dirty="0">
                <a:solidFill>
                  <a:srgbClr val="002060"/>
                </a:solidFill>
              </a:rPr>
              <a:t> (16/05/2017)</a:t>
            </a:r>
          </a:p>
          <a:p>
            <a:pPr algn="l">
              <a:buFont typeface="+mj-lt"/>
              <a:buAutoNum type="arabicPeriod"/>
            </a:pPr>
            <a:r>
              <a:rPr lang="pt-BR" dirty="0">
                <a:solidFill>
                  <a:srgbClr val="002060"/>
                </a:solidFill>
              </a:rPr>
              <a:t>Adoção tardia: tribunais dão visibilidade a criança e adolescente</a:t>
            </a:r>
            <a:endParaRPr lang="pt-BR" dirty="0">
              <a:solidFill>
                <a:srgbClr val="002060"/>
              </a:solidFill>
              <a:effectLst/>
            </a:endParaRPr>
          </a:p>
        </p:txBody>
      </p:sp>
      <p:pic>
        <p:nvPicPr>
          <p:cNvPr id="6" name="Imagem 5">
            <a:extLst>
              <a:ext uri="{FF2B5EF4-FFF2-40B4-BE49-F238E27FC236}">
                <a16:creationId xmlns:a16="http://schemas.microsoft.com/office/drawing/2014/main" id="{BA4118F7-168C-435F-8EC3-34CB8596E725}"/>
              </a:ext>
            </a:extLst>
          </p:cNvPr>
          <p:cNvPicPr>
            <a:picLocks noChangeAspect="1"/>
          </p:cNvPicPr>
          <p:nvPr/>
        </p:nvPicPr>
        <p:blipFill>
          <a:blip r:embed="rId3"/>
          <a:stretch>
            <a:fillRect/>
          </a:stretch>
        </p:blipFill>
        <p:spPr>
          <a:xfrm>
            <a:off x="788226" y="4482202"/>
            <a:ext cx="6096000" cy="4067175"/>
          </a:xfrm>
          <a:prstGeom prst="rect">
            <a:avLst/>
          </a:prstGeom>
        </p:spPr>
      </p:pic>
    </p:spTree>
    <p:extLst>
      <p:ext uri="{BB962C8B-B14F-4D97-AF65-F5344CB8AC3E}">
        <p14:creationId xmlns:p14="http://schemas.microsoft.com/office/powerpoint/2010/main" val="42548437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184467" y="-84287"/>
            <a:ext cx="11484398"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23" indent="-457223" algn="l" defTabSz="584229" rtl="0" latinLnBrk="1" hangingPunct="0">
              <a:lnSpc>
                <a:spcPct val="200000"/>
              </a:lnSpc>
              <a:buFont typeface="Wingdings" charset="2"/>
              <a:buChar char="ü"/>
            </a:pPr>
            <a:r>
              <a:rPr lang="pt-BR" sz="4000" dirty="0">
                <a:solidFill>
                  <a:srgbClr val="002060"/>
                </a:solidFill>
                <a:latin typeface="Calibri" panose="020F0502020204030204" pitchFamily="34" charset="0"/>
                <a:ea typeface="Arial" charset="0"/>
                <a:cs typeface="Calibri" panose="020F0502020204030204" pitchFamily="34" charset="0"/>
              </a:rPr>
              <a:t>DESISTÊNCIA DA ADOÇÃO (DEVOLUÇÕES) </a:t>
            </a:r>
            <a:r>
              <a:rPr lang="pt-PT" sz="4000" b="1" dirty="0">
                <a:solidFill>
                  <a:srgbClr val="002060"/>
                </a:solidFill>
                <a:latin typeface="Calibri" panose="020F0502020204030204" pitchFamily="34" charset="0"/>
                <a:ea typeface="Arial" charset="0"/>
                <a:cs typeface="Calibri" panose="020F0502020204030204" pitchFamily="34" charset="0"/>
              </a:rPr>
              <a:t> </a:t>
            </a:r>
          </a:p>
        </p:txBody>
      </p:sp>
      <p:sp>
        <p:nvSpPr>
          <p:cNvPr id="5" name="Retângulo 4">
            <a:extLst>
              <a:ext uri="{FF2B5EF4-FFF2-40B4-BE49-F238E27FC236}">
                <a16:creationId xmlns:a16="http://schemas.microsoft.com/office/drawing/2014/main" id="{ED0B7B63-16B8-4D99-A44E-FA1681D7F97C}"/>
              </a:ext>
            </a:extLst>
          </p:cNvPr>
          <p:cNvSpPr/>
          <p:nvPr/>
        </p:nvSpPr>
        <p:spPr>
          <a:xfrm>
            <a:off x="758721" y="2891641"/>
            <a:ext cx="11113731" cy="1200329"/>
          </a:xfrm>
          <a:prstGeom prst="rect">
            <a:avLst/>
          </a:prstGeom>
        </p:spPr>
        <p:txBody>
          <a:bodyPr wrap="square">
            <a:spAutoFit/>
          </a:bodyPr>
          <a:lstStyle/>
          <a:p>
            <a:endParaRPr lang="pt-BR" dirty="0"/>
          </a:p>
          <a:p>
            <a:endParaRPr lang="pt-BR" dirty="0"/>
          </a:p>
        </p:txBody>
      </p:sp>
      <p:sp>
        <p:nvSpPr>
          <p:cNvPr id="7" name="Retângulo 6">
            <a:extLst>
              <a:ext uri="{FF2B5EF4-FFF2-40B4-BE49-F238E27FC236}">
                <a16:creationId xmlns:a16="http://schemas.microsoft.com/office/drawing/2014/main" id="{5FF29886-4B79-4A08-9CDA-D11B9F975016}"/>
              </a:ext>
            </a:extLst>
          </p:cNvPr>
          <p:cNvSpPr/>
          <p:nvPr/>
        </p:nvSpPr>
        <p:spPr>
          <a:xfrm>
            <a:off x="622787" y="3493953"/>
            <a:ext cx="11484398" cy="1815882"/>
          </a:xfrm>
          <a:prstGeom prst="rect">
            <a:avLst/>
          </a:prstGeom>
        </p:spPr>
        <p:txBody>
          <a:bodyPr wrap="square">
            <a:spAutoFit/>
          </a:bodyPr>
          <a:lstStyle/>
          <a:p>
            <a:pPr algn="l"/>
            <a:r>
              <a:rPr lang="pt-BR" sz="2800" dirty="0">
                <a:solidFill>
                  <a:srgbClr val="002060"/>
                </a:solidFill>
                <a:latin typeface="Calibri" panose="020F0502020204030204" pitchFamily="34" charset="0"/>
                <a:cs typeface="Calibri" panose="020F0502020204030204" pitchFamily="34" charset="0"/>
              </a:rPr>
              <a:t>Adoção de crianças devolvidas exige reconstrução de laços (25 de maio 2017) </a:t>
            </a:r>
            <a:r>
              <a:rPr lang="pt-BR" sz="2800" dirty="0">
                <a:hlinkClick r:id="rId2"/>
              </a:rPr>
              <a:t>http://www.oestadoce.com.br/especiais/adocao/adocao-de-criancas-devolvidas-exige-reconstrucao-de-lacos</a:t>
            </a:r>
            <a:endParaRPr lang="pt-BR" sz="2800" dirty="0"/>
          </a:p>
          <a:p>
            <a:pPr algn="l"/>
            <a:endParaRPr lang="pt-BR" sz="2800" dirty="0"/>
          </a:p>
        </p:txBody>
      </p:sp>
      <p:sp>
        <p:nvSpPr>
          <p:cNvPr id="8" name="Retângulo 7">
            <a:extLst>
              <a:ext uri="{FF2B5EF4-FFF2-40B4-BE49-F238E27FC236}">
                <a16:creationId xmlns:a16="http://schemas.microsoft.com/office/drawing/2014/main" id="{0BF00482-BA00-46E3-B88B-C37A87FB7050}"/>
              </a:ext>
            </a:extLst>
          </p:cNvPr>
          <p:cNvSpPr/>
          <p:nvPr/>
        </p:nvSpPr>
        <p:spPr>
          <a:xfrm>
            <a:off x="622787" y="5153232"/>
            <a:ext cx="11484398" cy="1815882"/>
          </a:xfrm>
          <a:prstGeom prst="rect">
            <a:avLst/>
          </a:prstGeom>
        </p:spPr>
        <p:txBody>
          <a:bodyPr wrap="square">
            <a:spAutoFit/>
          </a:bodyPr>
          <a:lstStyle/>
          <a:p>
            <a:pPr algn="l"/>
            <a:r>
              <a:rPr lang="pt-BR" sz="2800" dirty="0">
                <a:solidFill>
                  <a:srgbClr val="002060"/>
                </a:solidFill>
                <a:latin typeface="Calibri" panose="020F0502020204030204" pitchFamily="34" charset="0"/>
                <a:cs typeface="Calibri" panose="020F0502020204030204" pitchFamily="34" charset="0"/>
              </a:rPr>
              <a:t>MP ajuíza ação civil pública contra casais que desistiram da adoção na fase final do processo (02/06/2017) </a:t>
            </a:r>
            <a:r>
              <a:rPr lang="pt-BR" sz="2800" dirty="0">
                <a:hlinkClick r:id="rId3"/>
              </a:rPr>
              <a:t>http://emporiododireito.com.br/ministerio-publico-promove-acao-contra-casais-que-desistiram-de-adocao-na-fase-final-do-processo/</a:t>
            </a:r>
            <a:r>
              <a:rPr lang="pt-BR" sz="2800" dirty="0"/>
              <a:t> </a:t>
            </a:r>
          </a:p>
        </p:txBody>
      </p:sp>
      <p:sp>
        <p:nvSpPr>
          <p:cNvPr id="9" name="Retângulo 8">
            <a:extLst>
              <a:ext uri="{FF2B5EF4-FFF2-40B4-BE49-F238E27FC236}">
                <a16:creationId xmlns:a16="http://schemas.microsoft.com/office/drawing/2014/main" id="{323ED0C7-529E-43B9-838C-01B2672AF2E7}"/>
              </a:ext>
            </a:extLst>
          </p:cNvPr>
          <p:cNvSpPr/>
          <p:nvPr/>
        </p:nvSpPr>
        <p:spPr>
          <a:xfrm>
            <a:off x="758721" y="1691312"/>
            <a:ext cx="11910144" cy="1384995"/>
          </a:xfrm>
          <a:prstGeom prst="rect">
            <a:avLst/>
          </a:prstGeom>
        </p:spPr>
        <p:txBody>
          <a:bodyPr wrap="square">
            <a:spAutoFit/>
          </a:bodyPr>
          <a:lstStyle/>
          <a:p>
            <a:pPr algn="l"/>
            <a:r>
              <a:rPr lang="pt-BR" sz="2800" dirty="0">
                <a:solidFill>
                  <a:srgbClr val="002060"/>
                </a:solidFill>
                <a:latin typeface="Calibri" panose="020F0502020204030204" pitchFamily="34" charset="0"/>
                <a:cs typeface="Calibri" panose="020F0502020204030204" pitchFamily="34" charset="0"/>
              </a:rPr>
              <a:t>Entre 2014 e 2015 quase 200 crianças adotadas em SP foram devolvidas (25/04/2017) </a:t>
            </a:r>
            <a:r>
              <a:rPr lang="pt-BR" sz="2800" dirty="0">
                <a:hlinkClick r:id="rId4"/>
              </a:rPr>
              <a:t>http://g1.globo.com/jornal-nacional/noticia/2017/04/ entre-2014-e-2015-quase-200-criancas-adotadas-em-sp-foram-devolvidas.html</a:t>
            </a:r>
            <a:r>
              <a:rPr lang="pt-BR" sz="2800" dirty="0"/>
              <a:t> </a:t>
            </a:r>
          </a:p>
        </p:txBody>
      </p:sp>
    </p:spTree>
    <p:extLst>
      <p:ext uri="{BB962C8B-B14F-4D97-AF65-F5344CB8AC3E}">
        <p14:creationId xmlns:p14="http://schemas.microsoft.com/office/powerpoint/2010/main" val="425936674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D0B7B63-16B8-4D99-A44E-FA1681D7F97C}"/>
              </a:ext>
            </a:extLst>
          </p:cNvPr>
          <p:cNvSpPr/>
          <p:nvPr/>
        </p:nvSpPr>
        <p:spPr>
          <a:xfrm>
            <a:off x="591081" y="2891641"/>
            <a:ext cx="11113731" cy="1200329"/>
          </a:xfrm>
          <a:prstGeom prst="rect">
            <a:avLst/>
          </a:prstGeom>
        </p:spPr>
        <p:txBody>
          <a:bodyPr wrap="square">
            <a:spAutoFit/>
          </a:bodyPr>
          <a:lstStyle/>
          <a:p>
            <a:endParaRPr lang="pt-BR" dirty="0"/>
          </a:p>
          <a:p>
            <a:endParaRPr lang="pt-BR" dirty="0"/>
          </a:p>
        </p:txBody>
      </p:sp>
      <p:sp>
        <p:nvSpPr>
          <p:cNvPr id="3" name="Retângulo 2">
            <a:extLst>
              <a:ext uri="{FF2B5EF4-FFF2-40B4-BE49-F238E27FC236}">
                <a16:creationId xmlns:a16="http://schemas.microsoft.com/office/drawing/2014/main" id="{58C604FE-EAB4-41C0-ACF7-717DEFBD1CE0}"/>
              </a:ext>
            </a:extLst>
          </p:cNvPr>
          <p:cNvSpPr/>
          <p:nvPr/>
        </p:nvSpPr>
        <p:spPr>
          <a:xfrm>
            <a:off x="1017801" y="629930"/>
            <a:ext cx="11113731" cy="1200329"/>
          </a:xfrm>
          <a:prstGeom prst="rect">
            <a:avLst/>
          </a:prstGeom>
        </p:spPr>
        <p:txBody>
          <a:bodyPr wrap="square">
            <a:spAutoFit/>
          </a:bodyPr>
          <a:lstStyle/>
          <a:p>
            <a:endParaRPr lang="pt-BR" b="1" dirty="0">
              <a:solidFill>
                <a:srgbClr val="002060"/>
              </a:solidFill>
            </a:endParaRPr>
          </a:p>
          <a:p>
            <a:endParaRPr lang="pt-BR" b="1" dirty="0">
              <a:solidFill>
                <a:srgbClr val="002060"/>
              </a:solidFill>
            </a:endParaRPr>
          </a:p>
        </p:txBody>
      </p:sp>
      <p:sp>
        <p:nvSpPr>
          <p:cNvPr id="4" name="Retângulo 3">
            <a:extLst>
              <a:ext uri="{FF2B5EF4-FFF2-40B4-BE49-F238E27FC236}">
                <a16:creationId xmlns:a16="http://schemas.microsoft.com/office/drawing/2014/main" id="{C441FAAB-7E0B-4CD5-B899-640203A59962}"/>
              </a:ext>
            </a:extLst>
          </p:cNvPr>
          <p:cNvSpPr/>
          <p:nvPr/>
        </p:nvSpPr>
        <p:spPr>
          <a:xfrm>
            <a:off x="902026" y="825878"/>
            <a:ext cx="11808134" cy="10064294"/>
          </a:xfrm>
          <a:prstGeom prst="rect">
            <a:avLst/>
          </a:prstGeom>
        </p:spPr>
        <p:txBody>
          <a:bodyPr wrap="square">
            <a:spAutoFit/>
          </a:bodyPr>
          <a:lstStyle/>
          <a:p>
            <a:pPr marL="571500" indent="-571500" algn="l">
              <a:buFont typeface="Wingdings" panose="05000000000000000000" pitchFamily="2" charset="2"/>
              <a:buChar char="ü"/>
            </a:pPr>
            <a:r>
              <a:rPr lang="pt-BR" b="1" dirty="0">
                <a:solidFill>
                  <a:srgbClr val="002060"/>
                </a:solidFill>
                <a:latin typeface="Calibri" panose="020F0502020204030204" pitchFamily="34" charset="0"/>
                <a:cs typeface="Calibri" panose="020F0502020204030204" pitchFamily="34" charset="0"/>
              </a:rPr>
              <a:t>Falta de preparação </a:t>
            </a: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buFont typeface="Wingdings" panose="05000000000000000000" pitchFamily="2" charset="2"/>
              <a:buChar char="ü"/>
            </a:pPr>
            <a:r>
              <a:rPr lang="pt-BR" b="1" dirty="0">
                <a:solidFill>
                  <a:srgbClr val="002060"/>
                </a:solidFill>
                <a:latin typeface="Calibri" panose="020F0502020204030204" pitchFamily="34" charset="0"/>
                <a:cs typeface="Calibri" panose="020F0502020204030204" pitchFamily="34" charset="0"/>
              </a:rPr>
              <a:t>Desqualificação das orientações, do conhecimento. </a:t>
            </a:r>
          </a:p>
          <a:p>
            <a:pPr algn="l"/>
            <a:r>
              <a:rPr lang="pt-BR" b="1" dirty="0">
                <a:solidFill>
                  <a:srgbClr val="002060"/>
                </a:solidFill>
                <a:latin typeface="Calibri" panose="020F0502020204030204" pitchFamily="34" charset="0"/>
                <a:cs typeface="Calibri" panose="020F0502020204030204" pitchFamily="34" charset="0"/>
              </a:rPr>
              <a:t>	(basta o amor) </a:t>
            </a: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buFont typeface="Wingdings" panose="05000000000000000000" pitchFamily="2" charset="2"/>
              <a:buChar char="ü"/>
            </a:pPr>
            <a:r>
              <a:rPr lang="pt-BR" b="1" dirty="0">
                <a:solidFill>
                  <a:srgbClr val="002060"/>
                </a:solidFill>
                <a:latin typeface="Calibri" panose="020F0502020204030204" pitchFamily="34" charset="0"/>
                <a:cs typeface="Calibri" panose="020F0502020204030204" pitchFamily="34" charset="0"/>
              </a:rPr>
              <a:t>Desconhecimento das fases do desenvolvimento da criança e do adolescente</a:t>
            </a: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buFont typeface="Wingdings" panose="05000000000000000000" pitchFamily="2" charset="2"/>
              <a:buChar char="ü"/>
            </a:pPr>
            <a:r>
              <a:rPr lang="pt-BR" b="1" dirty="0">
                <a:solidFill>
                  <a:srgbClr val="002060"/>
                </a:solidFill>
                <a:latin typeface="Calibri" panose="020F0502020204030204" pitchFamily="34" charset="0"/>
                <a:cs typeface="Calibri" panose="020F0502020204030204" pitchFamily="34" charset="0"/>
              </a:rPr>
              <a:t>Desconhecimento das fases do processo de adoção</a:t>
            </a: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buFont typeface="Wingdings" panose="05000000000000000000" pitchFamily="2" charset="2"/>
              <a:buChar char="ü"/>
            </a:pPr>
            <a:r>
              <a:rPr lang="pt-BR" b="1" dirty="0">
                <a:solidFill>
                  <a:srgbClr val="002060"/>
                </a:solidFill>
                <a:latin typeface="Calibri" panose="020F0502020204030204" pitchFamily="34" charset="0"/>
                <a:cs typeface="Calibri" panose="020F0502020204030204" pitchFamily="34" charset="0"/>
              </a:rPr>
              <a:t>Tempo de espera</a:t>
            </a: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buFont typeface="Wingdings" panose="05000000000000000000" pitchFamily="2" charset="2"/>
              <a:buChar char="ü"/>
            </a:pPr>
            <a:r>
              <a:rPr lang="pt-BR" b="1" dirty="0">
                <a:solidFill>
                  <a:srgbClr val="002060"/>
                </a:solidFill>
                <a:latin typeface="Calibri" panose="020F0502020204030204" pitchFamily="34" charset="0"/>
                <a:cs typeface="Calibri" panose="020F0502020204030204" pitchFamily="34" charset="0"/>
              </a:rPr>
              <a:t>Mudança de perfil sem reflexão</a:t>
            </a: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buFont typeface="Wingdings" panose="05000000000000000000" pitchFamily="2" charset="2"/>
              <a:buChar char="ü"/>
            </a:pPr>
            <a:endParaRPr lang="pt-BR" b="1" dirty="0">
              <a:solidFill>
                <a:srgbClr val="002060"/>
              </a:solidFill>
              <a:latin typeface="Calibri" panose="020F0502020204030204" pitchFamily="34" charset="0"/>
              <a:cs typeface="Calibri" panose="020F0502020204030204" pitchFamily="34" charset="0"/>
            </a:endParaRPr>
          </a:p>
          <a:p>
            <a:pPr marL="571500" indent="-571500" algn="l">
              <a:lnSpc>
                <a:spcPct val="150000"/>
              </a:lnSpc>
              <a:buFont typeface="Wingdings" panose="05000000000000000000" pitchFamily="2" charset="2"/>
              <a:buChar char="ü"/>
            </a:pPr>
            <a:endParaRPr lang="pt-BR" b="1" dirty="0">
              <a:solidFill>
                <a:srgbClr val="002060"/>
              </a:solidFill>
            </a:endParaRPr>
          </a:p>
          <a:p>
            <a:pPr marL="571500" indent="-571500" algn="l">
              <a:lnSpc>
                <a:spcPct val="150000"/>
              </a:lnSpc>
              <a:buFont typeface="Wingdings" panose="05000000000000000000" pitchFamily="2" charset="2"/>
              <a:buChar char="ü"/>
            </a:pPr>
            <a:endParaRPr lang="pt-BR" b="1" dirty="0">
              <a:solidFill>
                <a:srgbClr val="002060"/>
              </a:solidFill>
            </a:endParaRPr>
          </a:p>
        </p:txBody>
      </p:sp>
    </p:spTree>
    <p:extLst>
      <p:ext uri="{BB962C8B-B14F-4D97-AF65-F5344CB8AC3E}">
        <p14:creationId xmlns:p14="http://schemas.microsoft.com/office/powerpoint/2010/main" val="218445076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D0B7B63-16B8-4D99-A44E-FA1681D7F97C}"/>
              </a:ext>
            </a:extLst>
          </p:cNvPr>
          <p:cNvSpPr/>
          <p:nvPr/>
        </p:nvSpPr>
        <p:spPr>
          <a:xfrm>
            <a:off x="758721" y="2891641"/>
            <a:ext cx="11113731" cy="1200329"/>
          </a:xfrm>
          <a:prstGeom prst="rect">
            <a:avLst/>
          </a:prstGeom>
        </p:spPr>
        <p:txBody>
          <a:bodyPr wrap="square">
            <a:spAutoFit/>
          </a:bodyPr>
          <a:lstStyle/>
          <a:p>
            <a:endParaRPr lang="pt-BR" dirty="0"/>
          </a:p>
          <a:p>
            <a:endParaRPr lang="pt-BR" dirty="0"/>
          </a:p>
        </p:txBody>
      </p:sp>
      <p:sp>
        <p:nvSpPr>
          <p:cNvPr id="2" name="Retângulo 1">
            <a:extLst>
              <a:ext uri="{FF2B5EF4-FFF2-40B4-BE49-F238E27FC236}">
                <a16:creationId xmlns:a16="http://schemas.microsoft.com/office/drawing/2014/main" id="{40B098BB-4C18-4CE2-96C7-551555296A17}"/>
              </a:ext>
            </a:extLst>
          </p:cNvPr>
          <p:cNvSpPr/>
          <p:nvPr/>
        </p:nvSpPr>
        <p:spPr>
          <a:xfrm>
            <a:off x="1158240" y="30481"/>
            <a:ext cx="11094720" cy="5201296"/>
          </a:xfrm>
          <a:prstGeom prst="rect">
            <a:avLst/>
          </a:prstGeom>
        </p:spPr>
        <p:txBody>
          <a:bodyPr wrap="square">
            <a:spAutoFit/>
          </a:bodyPr>
          <a:lstStyle/>
          <a:p>
            <a:pPr marL="0" marR="0" lvl="0" indent="0" algn="l" defTabSz="975390" rtl="0" eaLnBrk="1" fontAlgn="auto" latinLnBrk="0" hangingPunct="1">
              <a:lnSpc>
                <a:spcPct val="150000"/>
              </a:lnSpc>
              <a:spcBef>
                <a:spcPts val="1067"/>
              </a:spcBef>
              <a:spcAft>
                <a:spcPts val="0"/>
              </a:spcAft>
              <a:buClrTx/>
              <a:buSzTx/>
              <a:buFont typeface="Arial" panose="020B0604020202020204" pitchFamily="34" charset="0"/>
              <a:buNone/>
              <a:tabLst/>
              <a:defRPr/>
            </a:pPr>
            <a:r>
              <a:rPr lang="pt-BR" sz="2987" b="1"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Trabalho de reflexão: </a:t>
            </a:r>
          </a:p>
          <a:p>
            <a:pPr marL="0" marR="0" lvl="0" indent="0" algn="l" defTabSz="975390" rtl="0" eaLnBrk="1" fontAlgn="auto" latinLnBrk="0" hangingPunct="1">
              <a:lnSpc>
                <a:spcPct val="150000"/>
              </a:lnSpc>
              <a:spcBef>
                <a:spcPts val="1067"/>
              </a:spcBef>
              <a:spcAft>
                <a:spcPts val="0"/>
              </a:spcAft>
              <a:buClrTx/>
              <a:buSzTx/>
              <a:buFont typeface="Arial" panose="020B0604020202020204" pitchFamily="34" charset="0"/>
              <a:buNone/>
              <a:tabLst/>
              <a:defRPr/>
            </a:pPr>
            <a:r>
              <a:rPr lang="pt-BR" sz="2987" b="1"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“Desejo um bebê, ou desejo um filho? Se é um filho, ele pode ter mais idade? Pode ser uma criança, um púbere, um adolescente?”</a:t>
            </a:r>
          </a:p>
          <a:p>
            <a:pPr marL="0" marR="0" lvl="0" indent="0" algn="l" defTabSz="975390" rtl="0" eaLnBrk="1" fontAlgn="auto" latinLnBrk="0" hangingPunct="1">
              <a:lnSpc>
                <a:spcPct val="150000"/>
              </a:lnSpc>
              <a:spcBef>
                <a:spcPts val="1067"/>
              </a:spcBef>
              <a:spcAft>
                <a:spcPts val="0"/>
              </a:spcAft>
              <a:buClrTx/>
              <a:buSzTx/>
              <a:buFont typeface="Arial" panose="020B0604020202020204" pitchFamily="34" charset="0"/>
              <a:buNone/>
              <a:tabLst/>
              <a:defRPr/>
            </a:pPr>
            <a:r>
              <a:rPr lang="pt-BR" sz="2987" b="1" kern="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O desejo pode ir se modificando ao longo do tempo de espera, não porque só existem crianças maiores nas instituições,  mas por que encontram nesse tempo de espera, um lugar para um filho diferente daquele imaginado. </a:t>
            </a:r>
            <a:endParaRPr lang="pt-BR" sz="2987" b="1" kern="1200" dirty="0">
              <a:solidFill>
                <a:srgbClr val="002060"/>
              </a:solidFill>
              <a:latin typeface="Calibri" panose="020F0502020204030204"/>
            </a:endParaRPr>
          </a:p>
        </p:txBody>
      </p:sp>
      <p:pic>
        <p:nvPicPr>
          <p:cNvPr id="4" name="Imagem 3">
            <a:extLst>
              <a:ext uri="{FF2B5EF4-FFF2-40B4-BE49-F238E27FC236}">
                <a16:creationId xmlns:a16="http://schemas.microsoft.com/office/drawing/2014/main" id="{FB365AB1-CAD0-427A-8912-D769FA7E681A}"/>
              </a:ext>
            </a:extLst>
          </p:cNvPr>
          <p:cNvPicPr>
            <a:picLocks noChangeAspect="1"/>
          </p:cNvPicPr>
          <p:nvPr/>
        </p:nvPicPr>
        <p:blipFill>
          <a:blip r:embed="rId2"/>
          <a:stretch>
            <a:fillRect/>
          </a:stretch>
        </p:blipFill>
        <p:spPr>
          <a:xfrm>
            <a:off x="300983" y="5852054"/>
            <a:ext cx="4767984" cy="2697586"/>
          </a:xfrm>
          <a:prstGeom prst="rect">
            <a:avLst/>
          </a:prstGeom>
        </p:spPr>
      </p:pic>
      <p:pic>
        <p:nvPicPr>
          <p:cNvPr id="6" name="Imagem 5">
            <a:extLst>
              <a:ext uri="{FF2B5EF4-FFF2-40B4-BE49-F238E27FC236}">
                <a16:creationId xmlns:a16="http://schemas.microsoft.com/office/drawing/2014/main" id="{EFC9D2D1-2236-45E9-8246-3CB59ED37943}"/>
              </a:ext>
            </a:extLst>
          </p:cNvPr>
          <p:cNvPicPr>
            <a:picLocks noChangeAspect="1"/>
          </p:cNvPicPr>
          <p:nvPr/>
        </p:nvPicPr>
        <p:blipFill>
          <a:blip r:embed="rId3"/>
          <a:stretch>
            <a:fillRect/>
          </a:stretch>
        </p:blipFill>
        <p:spPr>
          <a:xfrm>
            <a:off x="5856036" y="4641353"/>
            <a:ext cx="4979603" cy="4176668"/>
          </a:xfrm>
          <a:prstGeom prst="rect">
            <a:avLst/>
          </a:prstGeom>
        </p:spPr>
      </p:pic>
    </p:spTree>
    <p:extLst>
      <p:ext uri="{BB962C8B-B14F-4D97-AF65-F5344CB8AC3E}">
        <p14:creationId xmlns:p14="http://schemas.microsoft.com/office/powerpoint/2010/main" val="90407467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ED0B7B63-16B8-4D99-A44E-FA1681D7F97C}"/>
              </a:ext>
            </a:extLst>
          </p:cNvPr>
          <p:cNvSpPr/>
          <p:nvPr/>
        </p:nvSpPr>
        <p:spPr>
          <a:xfrm>
            <a:off x="758721" y="2891641"/>
            <a:ext cx="11113731" cy="1200329"/>
          </a:xfrm>
          <a:prstGeom prst="rect">
            <a:avLst/>
          </a:prstGeom>
        </p:spPr>
        <p:txBody>
          <a:bodyPr wrap="square">
            <a:spAutoFit/>
          </a:bodyPr>
          <a:lstStyle/>
          <a:p>
            <a:endParaRPr lang="pt-BR" dirty="0"/>
          </a:p>
          <a:p>
            <a:endParaRPr lang="pt-BR" dirty="0"/>
          </a:p>
        </p:txBody>
      </p:sp>
      <p:sp>
        <p:nvSpPr>
          <p:cNvPr id="3" name="Retângulo 2">
            <a:extLst>
              <a:ext uri="{FF2B5EF4-FFF2-40B4-BE49-F238E27FC236}">
                <a16:creationId xmlns:a16="http://schemas.microsoft.com/office/drawing/2014/main" id="{5F6D7D43-433F-4EE1-BF7A-73C076056948}"/>
              </a:ext>
            </a:extLst>
          </p:cNvPr>
          <p:cNvSpPr/>
          <p:nvPr/>
        </p:nvSpPr>
        <p:spPr>
          <a:xfrm>
            <a:off x="1073990" y="214492"/>
            <a:ext cx="11209450" cy="3416320"/>
          </a:xfrm>
          <a:prstGeom prst="rect">
            <a:avLst/>
          </a:prstGeom>
        </p:spPr>
        <p:txBody>
          <a:bodyPr wrap="square">
            <a:spAutoFit/>
          </a:bodyPr>
          <a:lstStyle/>
          <a:p>
            <a:r>
              <a:rPr lang="pt-BR" b="1" dirty="0">
                <a:solidFill>
                  <a:srgbClr val="002060"/>
                </a:solidFill>
                <a:latin typeface="Calibri" panose="020F0502020204030204" pitchFamily="34" charset="0"/>
                <a:cs typeface="Calibri" panose="020F0502020204030204" pitchFamily="34" charset="0"/>
              </a:rPr>
              <a:t>A mudança de perfil deve ser acompanhada por uma equipe qualificada, pois quando essa mudança traduz apenas a angústia da longa espera, ou a sensibilização por campanhas que acionem a compaixão ou a caridade, o resultado pode ser desastroso na convivência e na formação desse vínculo de filiação-parentalidade. </a:t>
            </a:r>
          </a:p>
        </p:txBody>
      </p:sp>
      <p:pic>
        <p:nvPicPr>
          <p:cNvPr id="7" name="Imagem 6">
            <a:extLst>
              <a:ext uri="{FF2B5EF4-FFF2-40B4-BE49-F238E27FC236}">
                <a16:creationId xmlns:a16="http://schemas.microsoft.com/office/drawing/2014/main" id="{8265F497-EA06-4C91-A8C9-41D3D0A74766}"/>
              </a:ext>
            </a:extLst>
          </p:cNvPr>
          <p:cNvPicPr>
            <a:picLocks noChangeAspect="1"/>
          </p:cNvPicPr>
          <p:nvPr/>
        </p:nvPicPr>
        <p:blipFill>
          <a:blip r:embed="rId2"/>
          <a:stretch>
            <a:fillRect/>
          </a:stretch>
        </p:blipFill>
        <p:spPr>
          <a:xfrm>
            <a:off x="1673121" y="4184810"/>
            <a:ext cx="7132938" cy="4767485"/>
          </a:xfrm>
          <a:prstGeom prst="rect">
            <a:avLst/>
          </a:prstGeom>
        </p:spPr>
      </p:pic>
    </p:spTree>
    <p:extLst>
      <p:ext uri="{BB962C8B-B14F-4D97-AF65-F5344CB8AC3E}">
        <p14:creationId xmlns:p14="http://schemas.microsoft.com/office/powerpoint/2010/main" val="363163479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62F912C5-6A70-429E-AD41-7E0A91E8D4BF}"/>
              </a:ext>
            </a:extLst>
          </p:cNvPr>
          <p:cNvSpPr/>
          <p:nvPr/>
        </p:nvSpPr>
        <p:spPr>
          <a:xfrm>
            <a:off x="721360" y="485837"/>
            <a:ext cx="12237720" cy="7648248"/>
          </a:xfrm>
          <a:prstGeom prst="rect">
            <a:avLst/>
          </a:prstGeom>
        </p:spPr>
        <p:txBody>
          <a:bodyPr wrap="square">
            <a:spAutoFit/>
          </a:bodyPr>
          <a:lstStyle/>
          <a:p>
            <a:pPr marR="0" lvl="0" defTabSz="914400" rtl="0" eaLnBrk="1" fontAlgn="auto" latinLnBrk="0" hangingPunct="1">
              <a:spcBef>
                <a:spcPts val="1000"/>
              </a:spcBef>
              <a:spcAft>
                <a:spcPts val="0"/>
              </a:spcAft>
              <a:buClrTx/>
              <a:buSzTx/>
              <a:tabLst/>
              <a:defRPr/>
            </a:pPr>
            <a:r>
              <a:rPr lang="pt-BR" b="1" kern="1200" dirty="0">
                <a:solidFill>
                  <a:srgbClr val="002060"/>
                </a:solidFill>
                <a:latin typeface="Calibri" panose="020F0502020204030204"/>
              </a:rPr>
              <a:t>  </a:t>
            </a:r>
            <a:r>
              <a:rPr lang="pt-BR" sz="4400" b="1" kern="1200" dirty="0">
                <a:solidFill>
                  <a:srgbClr val="002060"/>
                </a:solidFill>
                <a:latin typeface="Calibri" panose="020F0502020204030204"/>
              </a:rPr>
              <a:t>PRÉ-ADOÇÃO: </a:t>
            </a:r>
          </a:p>
          <a:p>
            <a:pPr marR="0" lvl="0" defTabSz="914400" rtl="0" eaLnBrk="1" fontAlgn="auto" latinLnBrk="0" hangingPunct="1">
              <a:spcBef>
                <a:spcPts val="1000"/>
              </a:spcBef>
              <a:spcAft>
                <a:spcPts val="0"/>
              </a:spcAft>
              <a:buClrTx/>
              <a:buSzTx/>
              <a:tabLst/>
              <a:defRPr/>
            </a:pPr>
            <a:r>
              <a:rPr lang="pt-BR" b="1" kern="1200" dirty="0">
                <a:solidFill>
                  <a:srgbClr val="002060"/>
                </a:solidFill>
                <a:latin typeface="Calibri" panose="020F0502020204030204"/>
              </a:rPr>
              <a:t>Transformando o tempo de espera em tempo de transformação</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kern="1200" dirty="0">
                <a:solidFill>
                  <a:srgbClr val="002060"/>
                </a:solidFill>
                <a:latin typeface="Calibri" panose="020F0502020204030204"/>
              </a:rPr>
              <a:t>Expectativas e motivação</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kern="1200" dirty="0">
                <a:solidFill>
                  <a:srgbClr val="002060"/>
                </a:solidFill>
                <a:latin typeface="Calibri" panose="020F0502020204030204"/>
              </a:rPr>
              <a:t>Mitos e preconceitos </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kern="1200" dirty="0">
                <a:solidFill>
                  <a:srgbClr val="002060"/>
                </a:solidFill>
                <a:latin typeface="Calibri" panose="020F0502020204030204"/>
              </a:rPr>
              <a:t>Criança idealizada x criança real</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kern="1200" dirty="0">
                <a:solidFill>
                  <a:srgbClr val="002060"/>
                </a:solidFill>
                <a:latin typeface="Calibri" panose="020F0502020204030204"/>
              </a:rPr>
              <a:t>Desenvolvimento da criança e do adolescente (fases)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kern="1200" dirty="0">
                <a:solidFill>
                  <a:srgbClr val="002060"/>
                </a:solidFill>
                <a:latin typeface="Calibri" panose="020F0502020204030204"/>
              </a:rPr>
              <a:t>A origem da criança e sua nova configuração familiar</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b="1" kern="1200" dirty="0">
                <a:solidFill>
                  <a:schemeClr val="accent5"/>
                </a:solidFill>
                <a:latin typeface="Calibri" panose="020F0502020204030204"/>
              </a:rPr>
              <a:t>Adoção de grupo de irmãos (separação)</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b="1" kern="1200" dirty="0">
                <a:solidFill>
                  <a:schemeClr val="accent5"/>
                </a:solidFill>
                <a:latin typeface="Calibri" panose="020F0502020204030204"/>
              </a:rPr>
              <a:t>Adoção de adolescentes</a:t>
            </a:r>
          </a:p>
          <a:p>
            <a:pPr marL="228600" marR="0" lvl="0" indent="-22860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pt-BR" sz="2800" b="1" kern="1200" dirty="0">
                <a:solidFill>
                  <a:schemeClr val="accent5"/>
                </a:solidFill>
                <a:latin typeface="Calibri" panose="020F0502020204030204"/>
              </a:rPr>
              <a:t>Busca ativa</a:t>
            </a:r>
          </a:p>
        </p:txBody>
      </p:sp>
    </p:spTree>
    <p:extLst>
      <p:ext uri="{BB962C8B-B14F-4D97-AF65-F5344CB8AC3E}">
        <p14:creationId xmlns:p14="http://schemas.microsoft.com/office/powerpoint/2010/main" val="172671918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1B9A133-BCB0-458E-9C18-AF57AD105E61}"/>
              </a:ext>
            </a:extLst>
          </p:cNvPr>
          <p:cNvSpPr/>
          <p:nvPr/>
        </p:nvSpPr>
        <p:spPr>
          <a:xfrm>
            <a:off x="1021080" y="2196066"/>
            <a:ext cx="11506200" cy="5016758"/>
          </a:xfrm>
          <a:prstGeom prst="rect">
            <a:avLst/>
          </a:prstGeom>
        </p:spPr>
        <p:txBody>
          <a:bodyPr wrap="square">
            <a:spAutoFit/>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pt-BR" altLang="pt-BR" sz="4000" dirty="0">
                <a:solidFill>
                  <a:srgbClr val="002060"/>
                </a:solidFill>
                <a:latin typeface="Calibri" panose="020F0502020204030204" pitchFamily="34" charset="0"/>
                <a:cs typeface="Calibri" panose="020F0502020204030204" pitchFamily="34" charset="0"/>
              </a:rPr>
              <a:t>Apoio profissional e a construção do papel de pai/mãe de uma criança maior.</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lang="pt-BR" altLang="pt-BR" sz="4000" dirty="0">
              <a:solidFill>
                <a:srgbClr val="002060"/>
              </a:solidFill>
              <a:latin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pt-BR" altLang="pt-BR" sz="4000" dirty="0">
                <a:solidFill>
                  <a:srgbClr val="002060"/>
                </a:solidFill>
                <a:latin typeface="Calibri" panose="020F0502020204030204" pitchFamily="34" charset="0"/>
                <a:cs typeface="Calibri" panose="020F0502020204030204" pitchFamily="34" charset="0"/>
              </a:rPr>
              <a:t>Foco na relação entre pais e filhos e não entre pais e filhos </a:t>
            </a:r>
            <a:r>
              <a:rPr lang="pt-BR" altLang="pt-BR" sz="4000" u="sng" dirty="0">
                <a:solidFill>
                  <a:srgbClr val="002060"/>
                </a:solidFill>
                <a:latin typeface="Calibri" panose="020F0502020204030204" pitchFamily="34" charset="0"/>
                <a:cs typeface="Calibri" panose="020F0502020204030204" pitchFamily="34" charset="0"/>
              </a:rPr>
              <a:t>adotados</a:t>
            </a:r>
            <a:r>
              <a:rPr lang="pt-BR" altLang="pt-BR" sz="4000" dirty="0">
                <a:solidFill>
                  <a:srgbClr val="002060"/>
                </a:solidFill>
                <a:latin typeface="Calibri" panose="020F0502020204030204" pitchFamily="34" charset="0"/>
                <a:cs typeface="Calibri" panose="020F0502020204030204" pitchFamily="34" charset="0"/>
              </a:rPr>
              <a:t>.</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lang="pt-BR" altLang="pt-BR" sz="4000" dirty="0">
              <a:solidFill>
                <a:srgbClr val="002060"/>
              </a:solidFill>
              <a:latin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lang="pt-BR" altLang="pt-BR" sz="4000" dirty="0">
                <a:solidFill>
                  <a:srgbClr val="002060"/>
                </a:solidFill>
                <a:latin typeface="Calibri" panose="020F0502020204030204" pitchFamily="34" charset="0"/>
                <a:cs typeface="Calibri" panose="020F0502020204030204" pitchFamily="34" charset="0"/>
              </a:rPr>
              <a:t>Esclarecimentos sobre os efeitos da institucionalização da criança e do adolescente.</a:t>
            </a:r>
          </a:p>
        </p:txBody>
      </p:sp>
      <p:sp>
        <p:nvSpPr>
          <p:cNvPr id="3" name="CaixaDeTexto 2">
            <a:extLst>
              <a:ext uri="{FF2B5EF4-FFF2-40B4-BE49-F238E27FC236}">
                <a16:creationId xmlns:a16="http://schemas.microsoft.com/office/drawing/2014/main" id="{946C6CCF-8F8B-477D-9B39-6EDAF88ECEC5}"/>
              </a:ext>
            </a:extLst>
          </p:cNvPr>
          <p:cNvSpPr txBox="1"/>
          <p:nvPr/>
        </p:nvSpPr>
        <p:spPr>
          <a:xfrm>
            <a:off x="1572690" y="1011932"/>
            <a:ext cx="362118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pt-BR" sz="4800" b="1" i="0" u="none" strike="noStrike" cap="none" spc="0" normalizeH="0" baseline="0" dirty="0">
                <a:ln>
                  <a:noFill/>
                </a:ln>
                <a:solidFill>
                  <a:srgbClr val="002060"/>
                </a:solidFill>
                <a:effectLst/>
                <a:uFillTx/>
                <a:latin typeface="Calibri" panose="020F0502020204030204" pitchFamily="34" charset="0"/>
                <a:cs typeface="Calibri" panose="020F0502020204030204" pitchFamily="34" charset="0"/>
                <a:sym typeface="Helvetica Light"/>
              </a:rPr>
              <a:t>PÓS-ADOÇÃO</a:t>
            </a:r>
          </a:p>
        </p:txBody>
      </p:sp>
    </p:spTree>
    <p:extLst>
      <p:ext uri="{BB962C8B-B14F-4D97-AF65-F5344CB8AC3E}">
        <p14:creationId xmlns:p14="http://schemas.microsoft.com/office/powerpoint/2010/main" val="115409998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0717839-779B-4B52-976C-7697EC12BD89}"/>
              </a:ext>
            </a:extLst>
          </p:cNvPr>
          <p:cNvSpPr/>
          <p:nvPr/>
        </p:nvSpPr>
        <p:spPr>
          <a:xfrm>
            <a:off x="853440" y="383888"/>
            <a:ext cx="11018520" cy="255454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a:noFill/>
                </a:ln>
                <a:solidFill>
                  <a:srgbClr val="002060"/>
                </a:solidFill>
                <a:effectLst/>
                <a:uLnTx/>
                <a:uFillTx/>
                <a:latin typeface="Calibri" panose="020F0502020204030204"/>
              </a:rPr>
              <a:t>Uma adoção fracassada normalmente é desastrosa para a criança, tão desastrosa que teria sido melhor para a criança que a tentativa não tivesse sido feita. </a:t>
            </a:r>
            <a:r>
              <a:rPr kumimoji="0" lang="pt-BR" sz="2400" b="0" i="0" u="none" strike="noStrike" kern="1200" cap="none" spc="0" normalizeH="0" baseline="0" noProof="0" dirty="0">
                <a:ln>
                  <a:noFill/>
                </a:ln>
                <a:solidFill>
                  <a:srgbClr val="002060"/>
                </a:solidFill>
                <a:effectLst/>
                <a:uLnTx/>
                <a:uFillTx/>
                <a:latin typeface="Calibri" panose="020F0502020204030204"/>
              </a:rPr>
              <a:t>(D. Winnicott)</a:t>
            </a:r>
            <a:endParaRPr kumimoji="0" lang="pt-BR" sz="1800" b="0" i="0" u="none" strike="noStrike" kern="0" cap="none" spc="0" normalizeH="0" baseline="0" noProof="0" dirty="0">
              <a:ln>
                <a:noFill/>
              </a:ln>
              <a:solidFill>
                <a:srgbClr val="002060"/>
              </a:solidFill>
              <a:effectLst/>
              <a:uLnTx/>
              <a:uFillTx/>
            </a:endParaRPr>
          </a:p>
        </p:txBody>
      </p:sp>
      <p:pic>
        <p:nvPicPr>
          <p:cNvPr id="3" name="Imagem 2">
            <a:extLst>
              <a:ext uri="{FF2B5EF4-FFF2-40B4-BE49-F238E27FC236}">
                <a16:creationId xmlns:a16="http://schemas.microsoft.com/office/drawing/2014/main" id="{1C346B66-8922-4DF0-AB67-BFE8BFF39D43}"/>
              </a:ext>
            </a:extLst>
          </p:cNvPr>
          <p:cNvPicPr>
            <a:picLocks noChangeAspect="1"/>
          </p:cNvPicPr>
          <p:nvPr/>
        </p:nvPicPr>
        <p:blipFill>
          <a:blip r:embed="rId2"/>
          <a:stretch>
            <a:fillRect/>
          </a:stretch>
        </p:blipFill>
        <p:spPr>
          <a:xfrm>
            <a:off x="377267" y="4206240"/>
            <a:ext cx="7453808" cy="4145280"/>
          </a:xfrm>
          <a:prstGeom prst="rect">
            <a:avLst/>
          </a:prstGeom>
        </p:spPr>
      </p:pic>
      <p:pic>
        <p:nvPicPr>
          <p:cNvPr id="7" name="Imagem 6">
            <a:extLst>
              <a:ext uri="{FF2B5EF4-FFF2-40B4-BE49-F238E27FC236}">
                <a16:creationId xmlns:a16="http://schemas.microsoft.com/office/drawing/2014/main" id="{E260CFF4-66FB-4B24-95FD-FE4B320238F9}"/>
              </a:ext>
            </a:extLst>
          </p:cNvPr>
          <p:cNvPicPr>
            <a:picLocks noChangeAspect="1"/>
          </p:cNvPicPr>
          <p:nvPr/>
        </p:nvPicPr>
        <p:blipFill>
          <a:blip r:embed="rId3"/>
          <a:stretch>
            <a:fillRect/>
          </a:stretch>
        </p:blipFill>
        <p:spPr>
          <a:xfrm>
            <a:off x="8061960" y="2938433"/>
            <a:ext cx="4531360" cy="3057492"/>
          </a:xfrm>
          <a:prstGeom prst="rect">
            <a:avLst/>
          </a:prstGeom>
        </p:spPr>
      </p:pic>
    </p:spTree>
    <p:extLst>
      <p:ext uri="{BB962C8B-B14F-4D97-AF65-F5344CB8AC3E}">
        <p14:creationId xmlns:p14="http://schemas.microsoft.com/office/powerpoint/2010/main" val="376976703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0A4491FE-2372-43FC-99DB-B947E857E673}"/>
              </a:ext>
            </a:extLst>
          </p:cNvPr>
          <p:cNvSpPr/>
          <p:nvPr/>
        </p:nvSpPr>
        <p:spPr>
          <a:xfrm>
            <a:off x="1226170" y="325071"/>
            <a:ext cx="11737990" cy="54476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kern="1200" dirty="0">
                <a:solidFill>
                  <a:srgbClr val="002060"/>
                </a:solidFill>
                <a:latin typeface="Calibri" panose="020F0502020204030204"/>
                <a:hlinkClick r:id="rId2"/>
              </a:rPr>
              <a:t>"Encontros sobre adoção: transformando o tempo de espera em tempo de preparação". </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2800" kern="1200" dirty="0">
                <a:solidFill>
                  <a:srgbClr val="002060"/>
                </a:solidFill>
                <a:latin typeface="Calibri" panose="020F0502020204030204"/>
                <a:hlinkClick r:id="rId2"/>
              </a:rPr>
              <a:t>Cartilha para pretendentes a adoção</a:t>
            </a:r>
            <a:r>
              <a:rPr lang="pt-BR" sz="2800" kern="1200" dirty="0">
                <a:solidFill>
                  <a:srgbClr val="002060"/>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800" kern="1200" dirty="0">
              <a:solidFill>
                <a:srgbClr val="00206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800" kern="1200" dirty="0">
                <a:solidFill>
                  <a:srgbClr val="002060"/>
                </a:solidFill>
                <a:latin typeface="Calibri" panose="020F0502020204030204"/>
                <a:hlinkClick r:id="rId3"/>
              </a:rPr>
              <a:t>"Apadrinhamento Afetivo: um encontro de afeto e amizade": Cartilha para padrinhos e madrinhas</a:t>
            </a:r>
            <a:r>
              <a:rPr lang="pt-BR" sz="2800" kern="1200" dirty="0">
                <a:solidFill>
                  <a:srgbClr val="002060"/>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800" kern="1200" dirty="0">
              <a:solidFill>
                <a:srgbClr val="002060"/>
              </a:solidFill>
              <a:latin typeface="Calibri" panose="020F0502020204030204"/>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800" kern="1200" dirty="0">
                <a:solidFill>
                  <a:srgbClr val="002060"/>
                </a:solidFill>
                <a:latin typeface="Calibri" panose="020F0502020204030204"/>
                <a:hlinkClick r:id="rId4"/>
              </a:rPr>
              <a:t>"Apadrinhamento Afetivo: um encontro de afeto e amizade": Cartilha para crianças e adolescentes</a:t>
            </a:r>
            <a:r>
              <a:rPr lang="pt-BR" sz="2800" kern="1200" dirty="0">
                <a:solidFill>
                  <a:srgbClr val="002060"/>
                </a:solidFill>
                <a:latin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400" kern="1200" dirty="0">
              <a:solidFill>
                <a:srgbClr val="002060"/>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400" kern="1200" dirty="0">
                <a:solidFill>
                  <a:srgbClr val="002060"/>
                </a:solidFill>
                <a:latin typeface="Calibri" panose="020F0502020204030204"/>
              </a:rPr>
              <a:t>					</a:t>
            </a:r>
            <a:r>
              <a:rPr lang="pt-BR" sz="2400" b="1" kern="1200" dirty="0">
                <a:solidFill>
                  <a:schemeClr val="accent1"/>
                </a:solidFill>
                <a:latin typeface="Calibri" panose="020F0502020204030204"/>
              </a:rPr>
              <a:t>Documentário "Laços de Afeto".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sz="2400" kern="1200"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sz="2400" kern="1200" dirty="0">
                <a:solidFill>
                  <a:prstClr val="white"/>
                </a:solidFill>
                <a:latin typeface="Calibri" panose="020F0502020204030204"/>
              </a:rPr>
              <a:t>			</a:t>
            </a:r>
          </a:p>
        </p:txBody>
      </p:sp>
      <p:pic>
        <p:nvPicPr>
          <p:cNvPr id="3" name="Imagem 2">
            <a:extLst>
              <a:ext uri="{FF2B5EF4-FFF2-40B4-BE49-F238E27FC236}">
                <a16:creationId xmlns:a16="http://schemas.microsoft.com/office/drawing/2014/main" id="{9CB66E6A-5546-40A9-B901-59D861F37099}"/>
              </a:ext>
            </a:extLst>
          </p:cNvPr>
          <p:cNvPicPr>
            <a:picLocks noChangeAspect="1"/>
          </p:cNvPicPr>
          <p:nvPr/>
        </p:nvPicPr>
        <p:blipFill>
          <a:blip r:embed="rId5"/>
          <a:stretch>
            <a:fillRect/>
          </a:stretch>
        </p:blipFill>
        <p:spPr>
          <a:xfrm>
            <a:off x="1386840" y="4265494"/>
            <a:ext cx="3840480" cy="5115864"/>
          </a:xfrm>
          <a:prstGeom prst="rect">
            <a:avLst/>
          </a:prstGeom>
        </p:spPr>
      </p:pic>
      <p:sp>
        <p:nvSpPr>
          <p:cNvPr id="4" name="Retângulo 3">
            <a:extLst>
              <a:ext uri="{FF2B5EF4-FFF2-40B4-BE49-F238E27FC236}">
                <a16:creationId xmlns:a16="http://schemas.microsoft.com/office/drawing/2014/main" id="{01290A09-D35D-457E-B337-1148E87CC7B4}"/>
              </a:ext>
            </a:extLst>
          </p:cNvPr>
          <p:cNvSpPr/>
          <p:nvPr/>
        </p:nvSpPr>
        <p:spPr>
          <a:xfrm>
            <a:off x="6116320" y="7355699"/>
            <a:ext cx="6502400" cy="1200329"/>
          </a:xfrm>
          <a:prstGeom prst="rect">
            <a:avLst/>
          </a:prstGeom>
        </p:spPr>
        <p:txBody>
          <a:bodyPr>
            <a:spAutoFit/>
          </a:bodyPr>
          <a:lstStyle/>
          <a:p>
            <a:r>
              <a:rPr lang="pt-BR" kern="1200" dirty="0">
                <a:solidFill>
                  <a:prstClr val="white"/>
                </a:solidFill>
                <a:latin typeface="Calibri" panose="020F0502020204030204"/>
                <a:hlinkClick r:id="rId6"/>
              </a:rPr>
              <a:t>http://www.aconchegodf.org.br/bibliotecalivros.html</a:t>
            </a:r>
            <a:r>
              <a:rPr lang="pt-BR" kern="1200" dirty="0">
                <a:solidFill>
                  <a:prstClr val="white"/>
                </a:solidFill>
                <a:latin typeface="Calibri" panose="020F0502020204030204"/>
              </a:rPr>
              <a:t> </a:t>
            </a:r>
            <a:endParaRPr lang="pt-BR" dirty="0"/>
          </a:p>
        </p:txBody>
      </p:sp>
    </p:spTree>
    <p:extLst>
      <p:ext uri="{BB962C8B-B14F-4D97-AF65-F5344CB8AC3E}">
        <p14:creationId xmlns:p14="http://schemas.microsoft.com/office/powerpoint/2010/main" val="154548541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30D16A88-8FA4-4127-8F6D-C96FB9ECCBE3}"/>
              </a:ext>
            </a:extLst>
          </p:cNvPr>
          <p:cNvSpPr/>
          <p:nvPr/>
        </p:nvSpPr>
        <p:spPr>
          <a:xfrm>
            <a:off x="7730125" y="3670488"/>
            <a:ext cx="6502400" cy="295465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000" b="0" i="0" u="none" strike="noStrike" kern="1200" cap="none" spc="0" normalizeH="0" baseline="0" noProof="0" dirty="0">
                <a:ln>
                  <a:noFill/>
                </a:ln>
                <a:solidFill>
                  <a:srgbClr val="002060"/>
                </a:solidFill>
                <a:effectLst/>
                <a:uLnTx/>
                <a:uFillTx/>
                <a:latin typeface="Calibri" panose="020F0502020204030204"/>
              </a:rPr>
              <a:t>CONTATOS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srgbClr val="002060"/>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srgbClr val="002060"/>
                </a:solidFill>
                <a:effectLst/>
                <a:uLnTx/>
                <a:uFillTx/>
                <a:latin typeface="Calibri" panose="020F0502020204030204"/>
              </a:rPr>
              <a:t>www.aconchegodf</a:t>
            </a:r>
            <a:r>
              <a:rPr kumimoji="0" lang="pt-BR" sz="3200" b="0" i="0" u="none" strike="noStrike" kern="1200" cap="none" spc="0" normalizeH="0" baseline="0" noProof="0" dirty="0">
                <a:ln>
                  <a:noFill/>
                </a:ln>
                <a:solidFill>
                  <a:prstClr val="white"/>
                </a:solidFill>
                <a:effectLst/>
                <a:uLnTx/>
                <a:uFillTx/>
                <a:latin typeface="Calibri" panose="020F0502020204030204"/>
              </a:rPr>
              <a:t>.org.br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hlinkClick r:id="rId2"/>
              </a:rPr>
              <a:t>contatos@aconchegodf.org.br</a:t>
            </a:r>
            <a:endParaRPr kumimoji="0" lang="pt-BR" sz="3200" b="0" i="0" u="none" strike="noStrike" kern="1200" cap="none" spc="0" normalizeH="0" baseline="0" noProof="0" dirty="0">
              <a:ln>
                <a:noFill/>
              </a:ln>
              <a:solidFill>
                <a:prstClr val="white"/>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hlinkClick r:id="rId3"/>
              </a:rPr>
              <a:t>penhapsi@gmail.com</a:t>
            </a:r>
            <a:endParaRPr kumimoji="0" lang="pt-BR" sz="3200" b="0" i="0" u="none" strike="noStrike" kern="1200" cap="none" spc="0" normalizeH="0" baseline="0" noProof="0" dirty="0">
              <a:ln>
                <a:noFill/>
              </a:ln>
              <a:solidFill>
                <a:prstClr val="white"/>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3200" b="0" i="0" u="none" strike="noStrike" kern="1200" cap="none" spc="0" normalizeH="0" baseline="0" noProof="0" dirty="0">
                <a:ln>
                  <a:noFill/>
                </a:ln>
                <a:solidFill>
                  <a:prstClr val="white"/>
                </a:solidFill>
                <a:effectLst/>
                <a:uLnTx/>
                <a:uFillTx/>
                <a:latin typeface="Calibri" panose="020F0502020204030204"/>
              </a:rPr>
              <a:t>Fone: 61 99333-0884</a:t>
            </a:r>
            <a:endParaRPr kumimoji="0" lang="pt-BR" sz="1800" b="0" i="0" u="none" strike="noStrike" kern="0" cap="none" spc="0" normalizeH="0" baseline="0" noProof="0" dirty="0">
              <a:ln>
                <a:noFill/>
              </a:ln>
              <a:solidFill>
                <a:sysClr val="windowText" lastClr="000000"/>
              </a:solidFill>
              <a:effectLst/>
              <a:uLnTx/>
              <a:uFillTx/>
            </a:endParaRPr>
          </a:p>
        </p:txBody>
      </p:sp>
      <p:sp>
        <p:nvSpPr>
          <p:cNvPr id="5" name="Retângulo 4">
            <a:extLst>
              <a:ext uri="{FF2B5EF4-FFF2-40B4-BE49-F238E27FC236}">
                <a16:creationId xmlns:a16="http://schemas.microsoft.com/office/drawing/2014/main" id="{7B53228B-DD1A-4E56-8CA7-30E8AC088E92}"/>
              </a:ext>
            </a:extLst>
          </p:cNvPr>
          <p:cNvSpPr/>
          <p:nvPr/>
        </p:nvSpPr>
        <p:spPr>
          <a:xfrm>
            <a:off x="846322" y="7337018"/>
            <a:ext cx="6205331" cy="923330"/>
          </a:xfrm>
          <a:prstGeom prst="rect">
            <a:avLst/>
          </a:prstGeom>
          <a:scene3d>
            <a:camera prst="isometricOffAxis1Right"/>
            <a:lightRig rig="threePt" dir="t"/>
          </a:scene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5400" b="1" kern="1200" dirty="0">
                <a:solidFill>
                  <a:srgbClr val="002060"/>
                </a:solidFill>
                <a:latin typeface="Calibri" panose="020F0502020204030204"/>
              </a:rPr>
              <a:t>MUITO OBRIGADA!</a:t>
            </a:r>
          </a:p>
        </p:txBody>
      </p:sp>
      <p:pic>
        <p:nvPicPr>
          <p:cNvPr id="12" name="Imagem 11">
            <a:extLst>
              <a:ext uri="{FF2B5EF4-FFF2-40B4-BE49-F238E27FC236}">
                <a16:creationId xmlns:a16="http://schemas.microsoft.com/office/drawing/2014/main" id="{AEC51F7F-E60D-4AFF-8C49-9D3F75A7BB1D}"/>
              </a:ext>
            </a:extLst>
          </p:cNvPr>
          <p:cNvPicPr>
            <a:picLocks noChangeAspect="1"/>
          </p:cNvPicPr>
          <p:nvPr/>
        </p:nvPicPr>
        <p:blipFill>
          <a:blip r:embed="rId4"/>
          <a:stretch>
            <a:fillRect/>
          </a:stretch>
        </p:blipFill>
        <p:spPr>
          <a:xfrm>
            <a:off x="91438" y="2161728"/>
            <a:ext cx="7288377" cy="4858918"/>
          </a:xfrm>
          <a:prstGeom prst="rect">
            <a:avLst/>
          </a:prstGeom>
          <a:scene3d>
            <a:camera prst="isometricOffAxis1Right"/>
            <a:lightRig rig="threePt" dir="t"/>
          </a:scene3d>
        </p:spPr>
      </p:pic>
      <p:pic>
        <p:nvPicPr>
          <p:cNvPr id="13" name="Imagem 12">
            <a:extLst>
              <a:ext uri="{FF2B5EF4-FFF2-40B4-BE49-F238E27FC236}">
                <a16:creationId xmlns:a16="http://schemas.microsoft.com/office/drawing/2014/main" id="{BB7BFA12-DFD9-41DA-95D1-5FDA4D28D67C}"/>
              </a:ext>
            </a:extLst>
          </p:cNvPr>
          <p:cNvPicPr>
            <a:picLocks noChangeAspect="1"/>
          </p:cNvPicPr>
          <p:nvPr/>
        </p:nvPicPr>
        <p:blipFill>
          <a:blip r:embed="rId5"/>
          <a:stretch>
            <a:fillRect/>
          </a:stretch>
        </p:blipFill>
        <p:spPr>
          <a:xfrm>
            <a:off x="9187573" y="8260348"/>
            <a:ext cx="3404860" cy="1325662"/>
          </a:xfrm>
          <a:prstGeom prst="rect">
            <a:avLst/>
          </a:prstGeom>
        </p:spPr>
      </p:pic>
    </p:spTree>
    <p:extLst>
      <p:ext uri="{BB962C8B-B14F-4D97-AF65-F5344CB8AC3E}">
        <p14:creationId xmlns:p14="http://schemas.microsoft.com/office/powerpoint/2010/main" val="294396859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775063" y="1099532"/>
            <a:ext cx="11778343" cy="785856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rtl="0" latinLnBrk="1" hangingPunct="0"/>
            <a:endParaRPr lang="pt-BR" b="1" dirty="0">
              <a:solidFill>
                <a:srgbClr val="002060"/>
              </a:solidFill>
              <a:latin typeface="Arial" charset="0"/>
              <a:ea typeface="Arial" charset="0"/>
              <a:cs typeface="Arial" charset="0"/>
            </a:endParaRPr>
          </a:p>
          <a:p>
            <a:pPr defTabSz="584229" rtl="0" latinLnBrk="1" hangingPunct="0"/>
            <a:endParaRPr lang="pt-BR" b="1" dirty="0">
              <a:solidFill>
                <a:srgbClr val="002060"/>
              </a:solidFill>
              <a:latin typeface="Arial" charset="0"/>
              <a:ea typeface="Arial" charset="0"/>
              <a:cs typeface="Arial" charset="0"/>
            </a:endParaRPr>
          </a:p>
          <a:p>
            <a:pPr algn="l" rtl="0" latinLnBrk="1" hangingPunct="0"/>
            <a:r>
              <a:rPr lang="pt-BR" b="1" dirty="0">
                <a:solidFill>
                  <a:srgbClr val="002060"/>
                </a:solidFill>
                <a:latin typeface="Arial" charset="0"/>
                <a:ea typeface="Arial" charset="0"/>
                <a:cs typeface="Arial" charset="0"/>
              </a:rPr>
              <a:t>Disseminação da metodologia para todo o Brasil </a:t>
            </a:r>
          </a:p>
          <a:p>
            <a:pPr algn="l" rtl="0" latinLnBrk="1" hangingPunct="0"/>
            <a:r>
              <a:rPr lang="pt-BR" dirty="0">
                <a:solidFill>
                  <a:srgbClr val="002060"/>
                </a:solidFill>
                <a:latin typeface="Arial" charset="0"/>
                <a:ea typeface="Arial" charset="0"/>
                <a:cs typeface="Arial" charset="0"/>
              </a:rPr>
              <a:t>(para que falem a mesma linguagem)          </a:t>
            </a:r>
          </a:p>
          <a:p>
            <a:pPr algn="l" rtl="0" latinLnBrk="1" hangingPunct="0">
              <a:lnSpc>
                <a:spcPct val="200000"/>
              </a:lnSpc>
            </a:pPr>
            <a:r>
              <a:rPr lang="pt-BR" b="1" dirty="0">
                <a:solidFill>
                  <a:srgbClr val="002060"/>
                </a:solidFill>
                <a:latin typeface="Arial" charset="0"/>
                <a:ea typeface="Arial" charset="0"/>
                <a:cs typeface="Arial" charset="0"/>
              </a:rPr>
              <a:t>Elaborado para 300 profissionais</a:t>
            </a:r>
          </a:p>
          <a:p>
            <a:pPr algn="l" rtl="0" latinLnBrk="1" hangingPunct="0">
              <a:lnSpc>
                <a:spcPct val="200000"/>
              </a:lnSpc>
            </a:pPr>
            <a:r>
              <a:rPr lang="pt-BR" b="1" dirty="0">
                <a:solidFill>
                  <a:srgbClr val="002060"/>
                </a:solidFill>
                <a:latin typeface="Arial" charset="0"/>
                <a:ea typeface="Arial" charset="0"/>
                <a:cs typeface="Arial" charset="0"/>
              </a:rPr>
              <a:t>Formação de 2 Grupos: 2016 e 2017</a:t>
            </a:r>
          </a:p>
          <a:p>
            <a:pPr algn="l" rtl="0" latinLnBrk="1" hangingPunct="0">
              <a:lnSpc>
                <a:spcPct val="200000"/>
              </a:lnSpc>
            </a:pPr>
            <a:r>
              <a:rPr lang="pt-BR" b="1" dirty="0">
                <a:solidFill>
                  <a:srgbClr val="002060"/>
                </a:solidFill>
                <a:latin typeface="Arial" charset="0"/>
                <a:ea typeface="Arial" charset="0"/>
                <a:cs typeface="Arial" charset="0"/>
              </a:rPr>
              <a:t>16 aulas: adoção e apadrinhamento</a:t>
            </a:r>
            <a:r>
              <a:rPr lang="pt-BR" sz="3200" dirty="0">
                <a:solidFill>
                  <a:srgbClr val="002060"/>
                </a:solidFill>
                <a:latin typeface="Arial" charset="0"/>
                <a:ea typeface="Arial" charset="0"/>
                <a:cs typeface="Arial" charset="0"/>
              </a:rPr>
              <a:t>  </a:t>
            </a:r>
          </a:p>
          <a:p>
            <a:pPr algn="l" defTabSz="584229" rtl="0" latinLnBrk="1" hangingPunct="0"/>
            <a:endParaRPr lang="pt-BR" dirty="0">
              <a:solidFill>
                <a:srgbClr val="000000"/>
              </a:solidFill>
            </a:endParaRPr>
          </a:p>
          <a:p>
            <a:pPr defTabSz="584229" rtl="0" latinLnBrk="1" hangingPunct="0"/>
            <a:endParaRPr lang="pt-BR" dirty="0">
              <a:solidFill>
                <a:srgbClr val="000000"/>
              </a:solidFill>
            </a:endParaRPr>
          </a:p>
          <a:p>
            <a:pPr defTabSz="584229" rtl="0" latinLnBrk="1" hangingPunct="0"/>
            <a:endParaRPr lang="pt-BR" dirty="0">
              <a:solidFill>
                <a:srgbClr val="000000"/>
              </a:solidFill>
            </a:endParaRPr>
          </a:p>
          <a:p>
            <a:pPr defTabSz="584229" rtl="0" latinLnBrk="1" hangingPunct="0"/>
            <a:endParaRPr lang="pt-BR" dirty="0">
              <a:solidFill>
                <a:srgbClr val="000000"/>
              </a:solidFill>
            </a:endParaRPr>
          </a:p>
        </p:txBody>
      </p:sp>
    </p:spTree>
    <p:extLst>
      <p:ext uri="{BB962C8B-B14F-4D97-AF65-F5344CB8AC3E}">
        <p14:creationId xmlns:p14="http://schemas.microsoft.com/office/powerpoint/2010/main" val="15731874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1039223" y="439557"/>
            <a:ext cx="11965577" cy="807400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pt-BR" sz="3200" b="1" dirty="0">
                <a:solidFill>
                  <a:srgbClr val="002060"/>
                </a:solidFill>
                <a:latin typeface="Calibri" panose="020F0502020204030204" pitchFamily="34" charset="0"/>
                <a:ea typeface="Arial" charset="0"/>
                <a:cs typeface="Calibri" panose="020F0502020204030204" pitchFamily="34" charset="0"/>
              </a:rPr>
              <a:t>PARTE I – A PREPARAÇÃO PARA ADOÇÃO </a:t>
            </a:r>
          </a:p>
          <a:p>
            <a:pPr algn="l" rtl="0" latinLnBrk="1" hangingPunct="0"/>
            <a:endParaRPr lang="pt-BR" sz="3200" b="1" dirty="0">
              <a:solidFill>
                <a:srgbClr val="002060"/>
              </a:solidFill>
              <a:latin typeface="Calibri" panose="020F0502020204030204" pitchFamily="34" charset="0"/>
              <a:ea typeface="Arial" charset="0"/>
              <a:cs typeface="Calibri" panose="020F0502020204030204" pitchFamily="34" charset="0"/>
            </a:endParaRPr>
          </a:p>
          <a:p>
            <a:pPr marL="514376" indent="-514376" algn="l" rtl="0" latinLnBrk="1" hangingPunct="0">
              <a:buFont typeface="+mj-lt"/>
              <a:buAutoNum type="alphaUcPeriod"/>
            </a:pPr>
            <a:r>
              <a:rPr lang="pt-BR" sz="3200" b="1" dirty="0">
                <a:solidFill>
                  <a:srgbClr val="002060"/>
                </a:solidFill>
                <a:latin typeface="Calibri" panose="020F0502020204030204" pitchFamily="34" charset="0"/>
                <a:ea typeface="Arial" charset="0"/>
                <a:cs typeface="Calibri" panose="020F0502020204030204" pitchFamily="34" charset="0"/>
              </a:rPr>
              <a:t>A Preparação dos pretendentes a Adoção </a:t>
            </a:r>
          </a:p>
          <a:p>
            <a:pPr lvl="3" algn="l" rtl="0" latinLnBrk="1" hangingPunct="0"/>
            <a:r>
              <a:rPr lang="pt-BR" sz="3200" dirty="0">
                <a:solidFill>
                  <a:srgbClr val="002060"/>
                </a:solidFill>
                <a:latin typeface="Calibri" panose="020F0502020204030204" pitchFamily="34" charset="0"/>
                <a:ea typeface="Arial" charset="0"/>
                <a:cs typeface="Calibri" panose="020F0502020204030204" pitchFamily="34" charset="0"/>
              </a:rPr>
              <a:t>(</a:t>
            </a:r>
            <a:r>
              <a:rPr lang="pt-BR" sz="2400" dirty="0">
                <a:solidFill>
                  <a:srgbClr val="002060"/>
                </a:solidFill>
                <a:latin typeface="Calibri" panose="020F0502020204030204" pitchFamily="34" charset="0"/>
                <a:ea typeface="Arial" charset="0"/>
                <a:cs typeface="Calibri" panose="020F0502020204030204" pitchFamily="34" charset="0"/>
              </a:rPr>
              <a:t>expectativas, motivações  idealizações, desenvolvimento, origem, e aspectos jurídicos) </a:t>
            </a:r>
          </a:p>
          <a:p>
            <a:pPr lvl="3" algn="l" rtl="0" latinLnBrk="1" hangingPunct="0"/>
            <a:endParaRPr lang="pt-BR" sz="2400" dirty="0">
              <a:solidFill>
                <a:srgbClr val="002060"/>
              </a:solidFill>
              <a:latin typeface="Calibri" panose="020F0502020204030204" pitchFamily="34" charset="0"/>
              <a:ea typeface="Arial" charset="0"/>
              <a:cs typeface="Calibri" panose="020F0502020204030204" pitchFamily="34" charset="0"/>
            </a:endParaRPr>
          </a:p>
          <a:p>
            <a:pPr marL="514376" indent="-514376" algn="l" rtl="0" latinLnBrk="1" hangingPunct="0">
              <a:buFont typeface="+mj-lt"/>
              <a:buAutoNum type="alphaUcPeriod"/>
            </a:pPr>
            <a:r>
              <a:rPr lang="pt-BR" sz="3200" b="1" dirty="0">
                <a:solidFill>
                  <a:srgbClr val="002060"/>
                </a:solidFill>
                <a:latin typeface="Calibri" panose="020F0502020204030204" pitchFamily="34" charset="0"/>
                <a:ea typeface="Arial" charset="0"/>
                <a:cs typeface="Calibri" panose="020F0502020204030204" pitchFamily="34" charset="0"/>
              </a:rPr>
              <a:t>A Preparação da Criança para adoção </a:t>
            </a:r>
            <a:r>
              <a:rPr lang="pt-BR" sz="3200" dirty="0">
                <a:solidFill>
                  <a:srgbClr val="002060"/>
                </a:solidFill>
                <a:latin typeface="Calibri" panose="020F0502020204030204" pitchFamily="34" charset="0"/>
                <a:ea typeface="Arial" charset="0"/>
                <a:cs typeface="Calibri" panose="020F0502020204030204" pitchFamily="34" charset="0"/>
              </a:rPr>
              <a:t>(</a:t>
            </a:r>
            <a:r>
              <a:rPr lang="pt-BR" sz="2400" dirty="0">
                <a:solidFill>
                  <a:srgbClr val="002060"/>
                </a:solidFill>
                <a:latin typeface="Calibri" panose="020F0502020204030204" pitchFamily="34" charset="0"/>
                <a:ea typeface="Arial" charset="0"/>
                <a:cs typeface="Calibri" panose="020F0502020204030204" pitchFamily="34" charset="0"/>
              </a:rPr>
              <a:t>destituição do poder familiar, luto,       entrada na nova família e os rituais de despedidas) </a:t>
            </a:r>
          </a:p>
          <a:p>
            <a:pPr algn="l" rtl="0" latinLnBrk="1" hangingPunct="0"/>
            <a:endParaRPr lang="pt-BR" sz="3200" dirty="0">
              <a:solidFill>
                <a:srgbClr val="002060"/>
              </a:solidFill>
              <a:latin typeface="Arial" charset="0"/>
              <a:ea typeface="Arial" charset="0"/>
              <a:cs typeface="Arial" charset="0"/>
            </a:endParaRPr>
          </a:p>
          <a:p>
            <a:pPr algn="l" defTabSz="584229" rtl="0" latinLnBrk="1" hangingPunct="0"/>
            <a:r>
              <a:rPr lang="pt-BR" sz="3200" b="1" dirty="0">
                <a:solidFill>
                  <a:srgbClr val="002060"/>
                </a:solidFill>
                <a:latin typeface="Calibri" panose="020F0502020204030204" pitchFamily="34" charset="0"/>
                <a:ea typeface="Arial" charset="0"/>
                <a:cs typeface="Calibri" panose="020F0502020204030204" pitchFamily="34" charset="0"/>
              </a:rPr>
              <a:t>PARTE II – O PROGRAMA DE APADRINHAMENTO AFETIVO </a:t>
            </a:r>
          </a:p>
          <a:p>
            <a:pPr marL="457200" indent="-457200" algn="l" defTabSz="584229" rtl="0" latinLnBrk="1" hangingPunct="0">
              <a:lnSpc>
                <a:spcPct val="150000"/>
              </a:lnSpc>
              <a:buFont typeface="Wingdings" panose="05000000000000000000" pitchFamily="2" charset="2"/>
              <a:buChar char="ü"/>
            </a:pPr>
            <a:r>
              <a:rPr lang="pt-BR" sz="2800" b="1" dirty="0">
                <a:solidFill>
                  <a:srgbClr val="002060"/>
                </a:solidFill>
                <a:latin typeface="Calibri" panose="020F0502020204030204" pitchFamily="34" charset="0"/>
                <a:ea typeface="Arial" charset="0"/>
                <a:cs typeface="Calibri" panose="020F0502020204030204" pitchFamily="34" charset="0"/>
              </a:rPr>
              <a:t>A capacitação dos profissionais </a:t>
            </a:r>
          </a:p>
          <a:p>
            <a:pPr marL="457200" indent="-457200" algn="l" defTabSz="584229" rtl="0" latinLnBrk="1" hangingPunct="0">
              <a:lnSpc>
                <a:spcPct val="150000"/>
              </a:lnSpc>
              <a:buFont typeface="Wingdings" panose="05000000000000000000" pitchFamily="2" charset="2"/>
              <a:buChar char="ü"/>
            </a:pPr>
            <a:r>
              <a:rPr lang="pt-BR" sz="2800" b="1" dirty="0">
                <a:solidFill>
                  <a:srgbClr val="002060"/>
                </a:solidFill>
                <a:latin typeface="Calibri" panose="020F0502020204030204" pitchFamily="34" charset="0"/>
                <a:ea typeface="Arial" charset="0"/>
                <a:cs typeface="Calibri" panose="020F0502020204030204" pitchFamily="34" charset="0"/>
              </a:rPr>
              <a:t>A preparação dos padrinhos e madrinhas </a:t>
            </a:r>
          </a:p>
          <a:p>
            <a:pPr marL="457200" indent="-457200" algn="l" defTabSz="584229" rtl="0" latinLnBrk="1" hangingPunct="0">
              <a:lnSpc>
                <a:spcPct val="150000"/>
              </a:lnSpc>
              <a:buFont typeface="Wingdings" panose="05000000000000000000" pitchFamily="2" charset="2"/>
              <a:buChar char="ü"/>
            </a:pPr>
            <a:r>
              <a:rPr lang="pt-BR" sz="2800" b="1" dirty="0">
                <a:solidFill>
                  <a:srgbClr val="002060"/>
                </a:solidFill>
                <a:latin typeface="Calibri" panose="020F0502020204030204" pitchFamily="34" charset="0"/>
                <a:ea typeface="Arial" charset="0"/>
                <a:cs typeface="Calibri" panose="020F0502020204030204" pitchFamily="34" charset="0"/>
              </a:rPr>
              <a:t>A preparação das crianças e dos adolescentes </a:t>
            </a:r>
          </a:p>
          <a:p>
            <a:pPr marL="457200" indent="-457200" algn="l" defTabSz="584229" rtl="0" latinLnBrk="1" hangingPunct="0">
              <a:lnSpc>
                <a:spcPct val="150000"/>
              </a:lnSpc>
              <a:buFont typeface="Wingdings" panose="05000000000000000000" pitchFamily="2" charset="2"/>
              <a:buChar char="ü"/>
            </a:pPr>
            <a:r>
              <a:rPr lang="pt-BR" sz="2800" b="1" dirty="0">
                <a:solidFill>
                  <a:srgbClr val="002060"/>
                </a:solidFill>
                <a:latin typeface="Calibri" panose="020F0502020204030204" pitchFamily="34" charset="0"/>
                <a:ea typeface="Arial" charset="0"/>
                <a:cs typeface="Calibri" panose="020F0502020204030204" pitchFamily="34" charset="0"/>
              </a:rPr>
              <a:t>Celebração do encontro </a:t>
            </a:r>
          </a:p>
          <a:p>
            <a:pPr marL="457200" indent="-457200" algn="l" defTabSz="584229" rtl="0" latinLnBrk="1" hangingPunct="0">
              <a:lnSpc>
                <a:spcPct val="150000"/>
              </a:lnSpc>
              <a:buFont typeface="Wingdings" panose="05000000000000000000" pitchFamily="2" charset="2"/>
              <a:buChar char="ü"/>
            </a:pPr>
            <a:r>
              <a:rPr lang="pt-BR" sz="2800" b="1" dirty="0">
                <a:solidFill>
                  <a:srgbClr val="002060"/>
                </a:solidFill>
                <a:latin typeface="Calibri" panose="020F0502020204030204" pitchFamily="34" charset="0"/>
                <a:ea typeface="Arial" charset="0"/>
                <a:cs typeface="Calibri" panose="020F0502020204030204" pitchFamily="34" charset="0"/>
              </a:rPr>
              <a:t>Os grupos de acompanhamento </a:t>
            </a:r>
            <a:r>
              <a:rPr lang="pt-BR" sz="2800" dirty="0">
                <a:solidFill>
                  <a:srgbClr val="002060"/>
                </a:solidFill>
                <a:latin typeface="Calibri" panose="020F0502020204030204" pitchFamily="34" charset="0"/>
                <a:ea typeface="Arial" charset="0"/>
                <a:cs typeface="Calibri" panose="020F0502020204030204" pitchFamily="34" charset="0"/>
              </a:rPr>
              <a:t> </a:t>
            </a:r>
            <a:endParaRPr lang="pt-BR" dirty="0">
              <a:solidFill>
                <a:srgbClr val="000000"/>
              </a:solidFill>
            </a:endParaRPr>
          </a:p>
          <a:p>
            <a:pPr defTabSz="584229" rtl="0" latinLnBrk="1" hangingPunct="0"/>
            <a:endParaRPr lang="pt-BR" dirty="0">
              <a:solidFill>
                <a:srgbClr val="000000"/>
              </a:solidFill>
            </a:endParaRPr>
          </a:p>
        </p:txBody>
      </p:sp>
    </p:spTree>
    <p:extLst>
      <p:ext uri="{BB962C8B-B14F-4D97-AF65-F5344CB8AC3E}">
        <p14:creationId xmlns:p14="http://schemas.microsoft.com/office/powerpoint/2010/main" val="307760028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ixaDeTexto 11"/>
          <p:cNvSpPr txBox="1"/>
          <p:nvPr/>
        </p:nvSpPr>
        <p:spPr>
          <a:xfrm>
            <a:off x="476250" y="1019737"/>
            <a:ext cx="12416790" cy="96436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rtl="0" latinLnBrk="1" hangingPunct="0"/>
            <a:r>
              <a:rPr lang="pt-BR" sz="3200" b="1" dirty="0">
                <a:solidFill>
                  <a:srgbClr val="002060"/>
                </a:solidFill>
                <a:latin typeface="Arial" charset="0"/>
                <a:ea typeface="Arial" charset="0"/>
                <a:cs typeface="Arial" charset="0"/>
              </a:rPr>
              <a:t>Material pedagógico</a:t>
            </a:r>
          </a:p>
          <a:p>
            <a:pPr algn="l" rtl="0" latinLnBrk="1" hangingPunct="0">
              <a:lnSpc>
                <a:spcPct val="150000"/>
              </a:lnSpc>
            </a:pPr>
            <a:r>
              <a:rPr lang="pt-BR" sz="3200" b="1" dirty="0">
                <a:solidFill>
                  <a:srgbClr val="002060"/>
                </a:solidFill>
                <a:latin typeface="Arial" charset="0"/>
                <a:ea typeface="Arial" charset="0"/>
                <a:cs typeface="Arial" charset="0"/>
              </a:rPr>
              <a:t>Livro:</a:t>
            </a:r>
            <a:r>
              <a:rPr lang="pt-BR" sz="3200" dirty="0">
                <a:solidFill>
                  <a:srgbClr val="002060"/>
                </a:solidFill>
                <a:latin typeface="Arial" charset="0"/>
                <a:ea typeface="Arial" charset="0"/>
                <a:cs typeface="Arial" charset="0"/>
              </a:rPr>
              <a:t> Texto base de aprendizagem, impresso e digital </a:t>
            </a:r>
            <a:r>
              <a:rPr lang="pt-BR" sz="3200" b="1" dirty="0">
                <a:solidFill>
                  <a:srgbClr val="002060"/>
                </a:solidFill>
                <a:latin typeface="Arial" charset="0"/>
                <a:ea typeface="Arial" charset="0"/>
                <a:cs typeface="Arial" charset="0"/>
              </a:rPr>
              <a:t>(roteiro </a:t>
            </a:r>
          </a:p>
          <a:p>
            <a:pPr algn="l" rtl="0" latinLnBrk="1" hangingPunct="0">
              <a:lnSpc>
                <a:spcPct val="150000"/>
              </a:lnSpc>
            </a:pPr>
            <a:r>
              <a:rPr lang="pt-BR" sz="3200" b="1" dirty="0">
                <a:solidFill>
                  <a:srgbClr val="002060"/>
                </a:solidFill>
                <a:latin typeface="Arial" charset="0"/>
                <a:ea typeface="Arial" charset="0"/>
                <a:cs typeface="Arial" charset="0"/>
              </a:rPr>
              <a:t>para as oficinas)</a:t>
            </a:r>
          </a:p>
          <a:p>
            <a:pPr algn="l" rtl="0" latinLnBrk="1" hangingPunct="0">
              <a:lnSpc>
                <a:spcPct val="150000"/>
              </a:lnSpc>
            </a:pPr>
            <a:r>
              <a:rPr lang="pt-BR" sz="3200" b="1" dirty="0">
                <a:solidFill>
                  <a:srgbClr val="002060"/>
                </a:solidFill>
                <a:latin typeface="Arial" charset="0"/>
                <a:ea typeface="Arial" charset="0"/>
                <a:cs typeface="Arial" charset="0"/>
              </a:rPr>
              <a:t>1 DVD: </a:t>
            </a:r>
            <a:r>
              <a:rPr lang="pt-BR" sz="3200" dirty="0">
                <a:solidFill>
                  <a:srgbClr val="002060"/>
                </a:solidFill>
                <a:latin typeface="Arial" charset="0"/>
                <a:ea typeface="Arial" charset="0"/>
                <a:cs typeface="Arial" charset="0"/>
              </a:rPr>
              <a:t>16 vídeo aulas: trecho das oficinas e depoimentos de    </a:t>
            </a:r>
          </a:p>
          <a:p>
            <a:pPr algn="l" rtl="0" latinLnBrk="1" hangingPunct="0">
              <a:lnSpc>
                <a:spcPct val="150000"/>
              </a:lnSpc>
            </a:pPr>
            <a:r>
              <a:rPr lang="pt-BR" sz="3200" dirty="0">
                <a:solidFill>
                  <a:srgbClr val="002060"/>
                </a:solidFill>
                <a:latin typeface="Arial" charset="0"/>
                <a:ea typeface="Arial" charset="0"/>
                <a:cs typeface="Arial" charset="0"/>
              </a:rPr>
              <a:t>especialistas e famílias (adoção/apadrinhamento afetivo)</a:t>
            </a:r>
          </a:p>
          <a:p>
            <a:pPr algn="l" rtl="0" latinLnBrk="1" hangingPunct="0">
              <a:lnSpc>
                <a:spcPct val="150000"/>
              </a:lnSpc>
            </a:pPr>
            <a:r>
              <a:rPr lang="pt-BR" sz="3200" b="1" dirty="0">
                <a:solidFill>
                  <a:srgbClr val="002060"/>
                </a:solidFill>
                <a:latin typeface="Arial" charset="0"/>
                <a:ea typeface="Arial" charset="0"/>
                <a:cs typeface="Arial" charset="0"/>
              </a:rPr>
              <a:t>Ambiente virtual de Aprendizagem: </a:t>
            </a:r>
            <a:r>
              <a:rPr lang="pt-BR" sz="3200" dirty="0">
                <a:solidFill>
                  <a:srgbClr val="002060"/>
                </a:solidFill>
                <a:latin typeface="Arial" charset="0"/>
                <a:ea typeface="Arial" charset="0"/>
                <a:cs typeface="Arial" charset="0"/>
              </a:rPr>
              <a:t>onde são realizadas </a:t>
            </a:r>
          </a:p>
          <a:p>
            <a:pPr algn="l" rtl="0" latinLnBrk="1" hangingPunct="0">
              <a:lnSpc>
                <a:spcPct val="150000"/>
              </a:lnSpc>
            </a:pPr>
            <a:r>
              <a:rPr lang="pt-BR" sz="3200" dirty="0">
                <a:solidFill>
                  <a:srgbClr val="002060"/>
                </a:solidFill>
                <a:latin typeface="Arial" charset="0"/>
                <a:ea typeface="Arial" charset="0"/>
                <a:cs typeface="Arial" charset="0"/>
              </a:rPr>
              <a:t>atividades do curso e a interação entre os alunos com o tutor e </a:t>
            </a:r>
          </a:p>
          <a:p>
            <a:pPr algn="l" rtl="0" latinLnBrk="1" hangingPunct="0">
              <a:lnSpc>
                <a:spcPct val="150000"/>
              </a:lnSpc>
            </a:pPr>
            <a:r>
              <a:rPr lang="pt-BR" sz="3200" dirty="0">
                <a:solidFill>
                  <a:srgbClr val="002060"/>
                </a:solidFill>
                <a:latin typeface="Arial" charset="0"/>
                <a:ea typeface="Arial" charset="0"/>
                <a:cs typeface="Arial" charset="0"/>
              </a:rPr>
              <a:t>especialistas </a:t>
            </a:r>
          </a:p>
          <a:p>
            <a:pPr algn="l" rtl="0" latinLnBrk="1" hangingPunct="0">
              <a:lnSpc>
                <a:spcPct val="150000"/>
              </a:lnSpc>
            </a:pPr>
            <a:r>
              <a:rPr lang="pt-BR" sz="3200" b="1" dirty="0">
                <a:solidFill>
                  <a:srgbClr val="002060"/>
                </a:solidFill>
                <a:latin typeface="Arial" charset="0"/>
                <a:ea typeface="Arial" charset="0"/>
                <a:cs typeface="Arial" charset="0"/>
              </a:rPr>
              <a:t>1 DVD:</a:t>
            </a:r>
            <a:r>
              <a:rPr lang="pt-BR" sz="3200" dirty="0">
                <a:solidFill>
                  <a:srgbClr val="002060"/>
                </a:solidFill>
                <a:latin typeface="Arial" charset="0"/>
                <a:ea typeface="Arial" charset="0"/>
                <a:cs typeface="Arial" charset="0"/>
              </a:rPr>
              <a:t> Material didático,  E-book, Projeto Pedagógico,    </a:t>
            </a:r>
          </a:p>
          <a:p>
            <a:pPr algn="l" rtl="0" latinLnBrk="1" hangingPunct="0">
              <a:lnSpc>
                <a:spcPct val="150000"/>
              </a:lnSpc>
            </a:pPr>
            <a:r>
              <a:rPr lang="pt-BR" sz="3200" dirty="0">
                <a:solidFill>
                  <a:srgbClr val="002060"/>
                </a:solidFill>
                <a:latin typeface="Arial" charset="0"/>
                <a:ea typeface="Arial" charset="0"/>
                <a:cs typeface="Arial" charset="0"/>
              </a:rPr>
              <a:t>Guia do Aluno  </a:t>
            </a:r>
          </a:p>
          <a:p>
            <a:pPr algn="l" defTabSz="584229" rtl="0" latinLnBrk="1" hangingPunct="0">
              <a:lnSpc>
                <a:spcPct val="150000"/>
              </a:lnSpc>
            </a:pPr>
            <a:endParaRPr lang="pt-BR" sz="3200" dirty="0">
              <a:solidFill>
                <a:srgbClr val="002060"/>
              </a:solidFill>
              <a:latin typeface="Arial" charset="0"/>
              <a:ea typeface="Arial" charset="0"/>
              <a:cs typeface="Arial" charset="0"/>
            </a:endParaRPr>
          </a:p>
          <a:p>
            <a:pPr defTabSz="584229" rtl="0" latinLnBrk="1" hangingPunct="0"/>
            <a:endParaRPr lang="pt-BR" dirty="0">
              <a:solidFill>
                <a:srgbClr val="000000"/>
              </a:solidFill>
            </a:endParaRPr>
          </a:p>
          <a:p>
            <a:pPr defTabSz="584229" rtl="0" latinLnBrk="1" hangingPunct="0"/>
            <a:endParaRPr lang="pt-BR" dirty="0">
              <a:solidFill>
                <a:srgbClr val="000000"/>
              </a:solidFill>
            </a:endParaRPr>
          </a:p>
          <a:p>
            <a:pPr defTabSz="584229" rtl="0" latinLnBrk="1" hangingPunct="0"/>
            <a:endParaRPr lang="pt-BR" dirty="0">
              <a:solidFill>
                <a:srgbClr val="000000"/>
              </a:solidFill>
            </a:endParaRPr>
          </a:p>
        </p:txBody>
      </p:sp>
    </p:spTree>
    <p:extLst>
      <p:ext uri="{BB962C8B-B14F-4D97-AF65-F5344CB8AC3E}">
        <p14:creationId xmlns:p14="http://schemas.microsoft.com/office/powerpoint/2010/main" val="45278990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7080" y="3527712"/>
            <a:ext cx="5887720" cy="6225888"/>
          </a:xfrm>
          <a:prstGeom prst="rect">
            <a:avLst/>
          </a:prstGeom>
        </p:spPr>
      </p:pic>
      <p:sp>
        <p:nvSpPr>
          <p:cNvPr id="4" name="Retângulo 3"/>
          <p:cNvSpPr/>
          <p:nvPr/>
        </p:nvSpPr>
        <p:spPr>
          <a:xfrm>
            <a:off x="599728" y="757552"/>
            <a:ext cx="12240260" cy="4617995"/>
          </a:xfrm>
          <a:prstGeom prst="rect">
            <a:avLst/>
          </a:prstGeom>
        </p:spPr>
        <p:txBody>
          <a:bodyPr wrap="square">
            <a:spAutoFit/>
          </a:bodyPr>
          <a:lstStyle/>
          <a:p>
            <a:pPr lvl="0" algn="l" rtl="0" latinLnBrk="1" hangingPunct="0"/>
            <a:r>
              <a:rPr lang="pt-BR" sz="2801" b="1" dirty="0">
                <a:solidFill>
                  <a:srgbClr val="002060"/>
                </a:solidFill>
                <a:latin typeface="Arial" charset="0"/>
                <a:ea typeface="Arial" charset="0"/>
                <a:cs typeface="Arial" charset="0"/>
              </a:rPr>
              <a:t>	EMBASAMENTO TEÓRICO  / METODOLOGIA</a:t>
            </a:r>
          </a:p>
          <a:p>
            <a:pPr lvl="0" algn="l" rtl="0" latinLnBrk="1" hangingPunct="0"/>
            <a:endParaRPr lang="pt-BR" sz="2801" b="1" dirty="0">
              <a:solidFill>
                <a:srgbClr val="002060"/>
              </a:solidFill>
              <a:latin typeface="Arial" charset="0"/>
              <a:ea typeface="Arial" charset="0"/>
              <a:cs typeface="Arial" charset="0"/>
            </a:endParaRPr>
          </a:p>
          <a:p>
            <a:pPr lvl="0" algn="l" rtl="0" latinLnBrk="1" hangingPunct="0"/>
            <a:endParaRPr lang="pt-BR" sz="2801" b="1" dirty="0">
              <a:solidFill>
                <a:srgbClr val="002060"/>
              </a:solidFill>
              <a:latin typeface="Arial" charset="0"/>
              <a:ea typeface="Arial" charset="0"/>
              <a:cs typeface="Arial" charset="0"/>
            </a:endParaRPr>
          </a:p>
          <a:p>
            <a:pPr marL="457223" indent="-457223" algn="l" rtl="0" latinLnBrk="1" hangingPunct="0">
              <a:lnSpc>
                <a:spcPct val="150000"/>
              </a:lnSpc>
              <a:buFont typeface="Wingdings" charset="2"/>
              <a:buChar char="ü"/>
            </a:pPr>
            <a:r>
              <a:rPr lang="pt-BR" sz="2801" dirty="0">
                <a:solidFill>
                  <a:srgbClr val="002060"/>
                </a:solidFill>
                <a:latin typeface="Arial" charset="0"/>
                <a:ea typeface="Arial" charset="0"/>
                <a:cs typeface="Arial" charset="0"/>
              </a:rPr>
              <a:t>Psicodrama</a:t>
            </a:r>
          </a:p>
          <a:p>
            <a:pPr marL="457223" indent="-457223" algn="l" rtl="0" latinLnBrk="1" hangingPunct="0">
              <a:lnSpc>
                <a:spcPct val="150000"/>
              </a:lnSpc>
              <a:buFont typeface="Wingdings" charset="2"/>
              <a:buChar char="ü"/>
            </a:pPr>
            <a:r>
              <a:rPr lang="pt-BR" sz="2801" dirty="0">
                <a:solidFill>
                  <a:srgbClr val="002060"/>
                </a:solidFill>
                <a:latin typeface="Arial" charset="0"/>
                <a:ea typeface="Arial" charset="0"/>
                <a:cs typeface="Arial" charset="0"/>
              </a:rPr>
              <a:t>Teoria das Redes sociais </a:t>
            </a:r>
            <a:endParaRPr lang="pt-BR" sz="2801" b="1" dirty="0">
              <a:solidFill>
                <a:srgbClr val="002060"/>
              </a:solidFill>
              <a:latin typeface="Arial" charset="0"/>
              <a:ea typeface="Arial" charset="0"/>
              <a:cs typeface="Arial" charset="0"/>
            </a:endParaRPr>
          </a:p>
          <a:p>
            <a:pPr marL="457223" indent="-457223" algn="l" rtl="0" latinLnBrk="1" hangingPunct="0">
              <a:lnSpc>
                <a:spcPct val="150000"/>
              </a:lnSpc>
              <a:buFont typeface="Wingdings" charset="2"/>
              <a:buChar char="ü"/>
            </a:pPr>
            <a:r>
              <a:rPr lang="pt-BR" sz="2801" dirty="0">
                <a:solidFill>
                  <a:srgbClr val="002060"/>
                </a:solidFill>
                <a:latin typeface="Arial" charset="0"/>
                <a:ea typeface="Arial" charset="0"/>
                <a:cs typeface="Arial" charset="0"/>
              </a:rPr>
              <a:t>Metodologia participativa</a:t>
            </a:r>
          </a:p>
          <a:p>
            <a:pPr marL="457223" indent="-457223" algn="l" rtl="0" latinLnBrk="1" hangingPunct="0">
              <a:lnSpc>
                <a:spcPct val="150000"/>
              </a:lnSpc>
              <a:buFont typeface="Wingdings" charset="2"/>
              <a:buChar char="ü"/>
            </a:pPr>
            <a:r>
              <a:rPr lang="pt-BR" sz="2801" dirty="0">
                <a:solidFill>
                  <a:srgbClr val="002060"/>
                </a:solidFill>
                <a:latin typeface="Arial" charset="0"/>
                <a:ea typeface="Arial" charset="0"/>
                <a:cs typeface="Arial" charset="0"/>
              </a:rPr>
              <a:t>Grupos fechados, oficinas temáticas</a:t>
            </a:r>
          </a:p>
          <a:p>
            <a:pPr lvl="0" algn="l" rtl="0" latinLnBrk="1" hangingPunct="0">
              <a:lnSpc>
                <a:spcPct val="150000"/>
              </a:lnSpc>
            </a:pPr>
            <a:r>
              <a:rPr lang="pt-BR" sz="2801" dirty="0">
                <a:solidFill>
                  <a:srgbClr val="002060"/>
                </a:solidFill>
                <a:latin typeface="Arial" charset="0"/>
                <a:ea typeface="Arial" charset="0"/>
                <a:cs typeface="Arial" charset="0"/>
              </a:rPr>
              <a:t>     que priorizem as vivências.  </a:t>
            </a:r>
          </a:p>
        </p:txBody>
      </p:sp>
    </p:spTree>
    <p:extLst>
      <p:ext uri="{BB962C8B-B14F-4D97-AF65-F5344CB8AC3E}">
        <p14:creationId xmlns:p14="http://schemas.microsoft.com/office/powerpoint/2010/main" val="408004276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796834" y="1104106"/>
            <a:ext cx="11989526" cy="34265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29" rtl="0" latinLnBrk="1" hangingPunct="0"/>
            <a:r>
              <a:rPr lang="pt-BR" b="1" dirty="0">
                <a:solidFill>
                  <a:srgbClr val="002060"/>
                </a:solidFill>
                <a:latin typeface="Arial" charset="0"/>
                <a:ea typeface="Arial" charset="0"/>
                <a:cs typeface="Arial" charset="0"/>
              </a:rPr>
              <a:t>ESTRUTURA V</a:t>
            </a:r>
            <a:r>
              <a:rPr lang="en-US" b="1" dirty="0">
                <a:solidFill>
                  <a:srgbClr val="002060"/>
                </a:solidFill>
                <a:latin typeface="Arial" charset="0"/>
                <a:ea typeface="Arial" charset="0"/>
                <a:cs typeface="Arial" charset="0"/>
              </a:rPr>
              <a:t>ÍDEO </a:t>
            </a:r>
          </a:p>
          <a:p>
            <a:pPr algn="l" defTabSz="584229" rtl="0" latinLnBrk="1" hangingPunct="0"/>
            <a:r>
              <a:rPr lang="pt-BR" dirty="0">
                <a:solidFill>
                  <a:srgbClr val="002060"/>
                </a:solidFill>
                <a:latin typeface="Arial" charset="0"/>
                <a:ea typeface="Arial" charset="0"/>
                <a:cs typeface="Arial" charset="0"/>
              </a:rPr>
              <a:t>Vídeo: 16 aulas</a:t>
            </a:r>
          </a:p>
          <a:p>
            <a:pPr algn="l" defTabSz="584229" rtl="0" latinLnBrk="1" hangingPunct="0"/>
            <a:r>
              <a:rPr lang="pt-BR" dirty="0">
                <a:solidFill>
                  <a:srgbClr val="002060"/>
                </a:solidFill>
                <a:latin typeface="Arial" charset="0"/>
                <a:ea typeface="Arial" charset="0"/>
                <a:cs typeface="Arial" charset="0"/>
              </a:rPr>
              <a:t>Duração: 15 minutos por aula (média) </a:t>
            </a:r>
          </a:p>
          <a:p>
            <a:pPr algn="l" defTabSz="584229" rtl="0" latinLnBrk="1" hangingPunct="0"/>
            <a:r>
              <a:rPr lang="pt-BR" dirty="0">
                <a:solidFill>
                  <a:srgbClr val="002060"/>
                </a:solidFill>
                <a:latin typeface="Arial" charset="0"/>
                <a:ea typeface="Arial" charset="0"/>
                <a:cs typeface="Arial" charset="0"/>
              </a:rPr>
              <a:t>Conteúdo: Narração de conteúdo pelos âncoras, recorte  das oficinas, palavra de especialista e depoimentos. </a:t>
            </a:r>
          </a:p>
          <a:p>
            <a:pPr algn="l" defTabSz="584229" rtl="0" latinLnBrk="1" hangingPunct="0"/>
            <a:r>
              <a:rPr lang="pt-BR" dirty="0">
                <a:solidFill>
                  <a:srgbClr val="002060"/>
                </a:solidFill>
                <a:latin typeface="Arial" charset="0"/>
                <a:ea typeface="Arial" charset="0"/>
                <a:cs typeface="Arial" charset="0"/>
              </a:rPr>
              <a:t>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836" y="4831080"/>
            <a:ext cx="6595721" cy="3628768"/>
          </a:xfrm>
          <a:prstGeom prst="rect">
            <a:avLst/>
          </a:prstGeom>
          <a:scene3d>
            <a:camera prst="perspectiveContrastingLeftFacing"/>
            <a:lightRig rig="threePt" dir="t"/>
          </a:scene3d>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3886" y="4831081"/>
            <a:ext cx="7320915" cy="4683033"/>
          </a:xfrm>
          <a:prstGeom prst="rect">
            <a:avLst/>
          </a:prstGeom>
        </p:spPr>
      </p:pic>
    </p:spTree>
    <p:extLst>
      <p:ext uri="{BB962C8B-B14F-4D97-AF65-F5344CB8AC3E}">
        <p14:creationId xmlns:p14="http://schemas.microsoft.com/office/powerpoint/2010/main" val="366980053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54009" y="6612076"/>
            <a:ext cx="9753600" cy="1173168"/>
          </a:xfrm>
        </p:spPr>
        <p:txBody>
          <a:bodyPr vert="horz" lIns="97536" tIns="48768" rIns="97536" bIns="48768" rtlCol="0" anchor="b">
            <a:normAutofit fontScale="90000"/>
          </a:bodyPr>
          <a:lstStyle/>
          <a:p>
            <a:pPr algn="ctr"/>
            <a:r>
              <a:rPr lang="en-US" sz="4400" b="1" dirty="0">
                <a:solidFill>
                  <a:srgbClr val="002060"/>
                </a:solidFill>
              </a:rPr>
              <a:t>INSCRITOS POR INSTITUIÇÃO</a:t>
            </a:r>
            <a:br>
              <a:rPr lang="en-US" sz="4400" b="1" dirty="0">
                <a:solidFill>
                  <a:srgbClr val="002060"/>
                </a:solidFill>
              </a:rPr>
            </a:br>
            <a:r>
              <a:rPr lang="en-US" sz="4400" b="1" dirty="0">
                <a:solidFill>
                  <a:srgbClr val="002060"/>
                </a:solidFill>
              </a:rPr>
              <a:t>(Total: 1902)</a:t>
            </a:r>
          </a:p>
        </p:txBody>
      </p:sp>
      <p:pic>
        <p:nvPicPr>
          <p:cNvPr id="9" name="Imagem 8"/>
          <p:cNvPicPr>
            <a:picLocks noChangeAspect="1"/>
          </p:cNvPicPr>
          <p:nvPr/>
        </p:nvPicPr>
        <p:blipFill>
          <a:blip r:embed="rId2"/>
          <a:stretch>
            <a:fillRect/>
          </a:stretch>
        </p:blipFill>
        <p:spPr>
          <a:xfrm>
            <a:off x="6888412" y="1682631"/>
            <a:ext cx="5512655" cy="4412773"/>
          </a:xfrm>
          <a:prstGeom prst="rect">
            <a:avLst/>
          </a:prstGeom>
        </p:spPr>
      </p:pic>
      <p:pic>
        <p:nvPicPr>
          <p:cNvPr id="12" name="Espaço Reservado para Conteúdo 11"/>
          <p:cNvPicPr>
            <a:picLocks noGrp="1" noChangeAspect="1"/>
          </p:cNvPicPr>
          <p:nvPr>
            <p:ph idx="1"/>
          </p:nvPr>
        </p:nvPicPr>
        <p:blipFill>
          <a:blip r:embed="rId3"/>
          <a:stretch>
            <a:fillRect/>
          </a:stretch>
        </p:blipFill>
        <p:spPr>
          <a:xfrm>
            <a:off x="995147" y="1677577"/>
            <a:ext cx="5512333" cy="4417827"/>
          </a:xfrm>
          <a:prstGeom prst="rect">
            <a:avLst/>
          </a:prstGeom>
        </p:spPr>
      </p:pic>
    </p:spTree>
    <p:extLst>
      <p:ext uri="{BB962C8B-B14F-4D97-AF65-F5344CB8AC3E}">
        <p14:creationId xmlns:p14="http://schemas.microsoft.com/office/powerpoint/2010/main" val="408872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texto&#10;&#10;Descrição gerada com muito alta confiança"/>
          <p:cNvPicPr>
            <a:picLocks noChangeAspect="1"/>
          </p:cNvPicPr>
          <p:nvPr/>
        </p:nvPicPr>
        <p:blipFill>
          <a:blip r:embed="rId2"/>
          <a:stretch>
            <a:fillRect/>
          </a:stretch>
        </p:blipFill>
        <p:spPr>
          <a:xfrm>
            <a:off x="7457274" y="1901952"/>
            <a:ext cx="4930474" cy="3919728"/>
          </a:xfrm>
          <a:prstGeom prst="rect">
            <a:avLst/>
          </a:prstGeom>
        </p:spPr>
      </p:pic>
      <p:pic>
        <p:nvPicPr>
          <p:cNvPr id="4" name="Espaço Reservado para Conteúdo 3"/>
          <p:cNvPicPr>
            <a:picLocks noGrp="1" noChangeAspect="1"/>
          </p:cNvPicPr>
          <p:nvPr>
            <p:ph idx="1"/>
          </p:nvPr>
        </p:nvPicPr>
        <p:blipFill>
          <a:blip r:embed="rId3"/>
          <a:stretch>
            <a:fillRect/>
          </a:stretch>
        </p:blipFill>
        <p:spPr>
          <a:xfrm>
            <a:off x="123511" y="1901953"/>
            <a:ext cx="6229253" cy="3919728"/>
          </a:xfrm>
          <a:prstGeom prst="rect">
            <a:avLst/>
          </a:prstGeom>
        </p:spPr>
      </p:pic>
      <p:sp>
        <p:nvSpPr>
          <p:cNvPr id="2" name="Título 1"/>
          <p:cNvSpPr>
            <a:spLocks noGrp="1"/>
          </p:cNvSpPr>
          <p:nvPr>
            <p:ph type="title"/>
          </p:nvPr>
        </p:nvSpPr>
        <p:spPr>
          <a:xfrm>
            <a:off x="1625600" y="6171289"/>
            <a:ext cx="9753600" cy="1173168"/>
          </a:xfrm>
        </p:spPr>
        <p:txBody>
          <a:bodyPr vert="horz" lIns="97536" tIns="48768" rIns="97536" bIns="48768" rtlCol="0" anchor="b">
            <a:normAutofit/>
          </a:bodyPr>
          <a:lstStyle/>
          <a:p>
            <a:pPr algn="ctr"/>
            <a:r>
              <a:rPr lang="en-US" sz="4000" b="1" dirty="0">
                <a:solidFill>
                  <a:srgbClr val="002060"/>
                </a:solidFill>
              </a:rPr>
              <a:t>INSCRITOS POR ESTADO</a:t>
            </a:r>
          </a:p>
        </p:txBody>
      </p:sp>
    </p:spTree>
    <p:extLst>
      <p:ext uri="{BB962C8B-B14F-4D97-AF65-F5344CB8AC3E}">
        <p14:creationId xmlns:p14="http://schemas.microsoft.com/office/powerpoint/2010/main" val="2449506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287705" y="378490"/>
            <a:ext cx="11393974" cy="330436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defTabSz="584229" rtl="0" latinLnBrk="1" hangingPunct="0"/>
            <a:r>
              <a:rPr lang="pt-BR" sz="4001" b="1" dirty="0">
                <a:solidFill>
                  <a:srgbClr val="002060"/>
                </a:solidFill>
                <a:latin typeface="Arial" charset="0"/>
                <a:ea typeface="Arial" charset="0"/>
                <a:cs typeface="Arial" charset="0"/>
              </a:rPr>
              <a:t>Demanda:   </a:t>
            </a:r>
          </a:p>
          <a:p>
            <a:pPr marL="457223" indent="-457223" algn="l" defTabSz="584229" rtl="0" latinLnBrk="1" hangingPunct="0">
              <a:buFont typeface="Wingdings" charset="2"/>
              <a:buChar char="ü"/>
            </a:pPr>
            <a:r>
              <a:rPr lang="pt-BR" sz="2801" dirty="0">
                <a:solidFill>
                  <a:srgbClr val="002060"/>
                </a:solidFill>
                <a:latin typeface="Arial" charset="0"/>
                <a:ea typeface="Arial" charset="0"/>
                <a:cs typeface="Arial" charset="0"/>
              </a:rPr>
              <a:t>45 mil crianças e adolescentes acolhidos em instituições</a:t>
            </a:r>
          </a:p>
          <a:p>
            <a:pPr marL="457223" indent="-457223" algn="l" rtl="0" latinLnBrk="1" hangingPunct="0">
              <a:buFont typeface="Wingdings" charset="2"/>
              <a:buChar char="ü"/>
            </a:pPr>
            <a:r>
              <a:rPr lang="pt-BR" sz="2801" dirty="0">
                <a:solidFill>
                  <a:srgbClr val="002060"/>
                </a:solidFill>
                <a:latin typeface="Arial" charset="0"/>
                <a:ea typeface="Arial" charset="0"/>
                <a:cs typeface="Arial" charset="0"/>
              </a:rPr>
              <a:t>4.775 crianças e adolescentes CNA </a:t>
            </a:r>
          </a:p>
          <a:p>
            <a:pPr marL="457223" indent="-457223" algn="l" defTabSz="584229" rtl="0" latinLnBrk="1" hangingPunct="0">
              <a:buFont typeface="Wingdings" charset="2"/>
              <a:buChar char="ü"/>
            </a:pPr>
            <a:r>
              <a:rPr lang="pt-BR" sz="2801" dirty="0">
                <a:solidFill>
                  <a:srgbClr val="002060"/>
                </a:solidFill>
                <a:latin typeface="Arial" charset="0"/>
                <a:ea typeface="Arial" charset="0"/>
                <a:cs typeface="Arial" charset="0"/>
              </a:rPr>
              <a:t>37.681 pretendentes à adoção CNA</a:t>
            </a:r>
          </a:p>
          <a:p>
            <a:pPr marL="457223" indent="-457223" algn="l" defTabSz="584229" rtl="0" latinLnBrk="1" hangingPunct="0">
              <a:buFont typeface="Wingdings" charset="2"/>
              <a:buChar char="ü"/>
            </a:pPr>
            <a:r>
              <a:rPr lang="pt-BR" sz="2801" dirty="0">
                <a:solidFill>
                  <a:srgbClr val="002060"/>
                </a:solidFill>
                <a:latin typeface="Arial" charset="0"/>
                <a:ea typeface="Arial" charset="0"/>
                <a:cs typeface="Arial" charset="0"/>
              </a:rPr>
              <a:t>Capacitação de Equipes psicossociais da rede: Varas de Infância, </a:t>
            </a:r>
          </a:p>
          <a:p>
            <a:pPr marL="457223" indent="-457223" algn="l" defTabSz="584229" rtl="0" latinLnBrk="1" hangingPunct="0">
              <a:buFont typeface="Wingdings" charset="2"/>
              <a:buChar char="ü"/>
            </a:pPr>
            <a:r>
              <a:rPr lang="pt-BR" sz="2801" dirty="0">
                <a:solidFill>
                  <a:srgbClr val="002060"/>
                </a:solidFill>
                <a:latin typeface="Arial" charset="0"/>
                <a:ea typeface="Arial" charset="0"/>
                <a:cs typeface="Arial" charset="0"/>
              </a:rPr>
              <a:t>MP,DP, Inst. Acolhimento, Grupos de Apoio </a:t>
            </a:r>
            <a:r>
              <a:rPr lang="pt-BR" sz="2801" dirty="0" err="1">
                <a:solidFill>
                  <a:srgbClr val="002060"/>
                </a:solidFill>
                <a:latin typeface="Arial" charset="0"/>
                <a:ea typeface="Arial" charset="0"/>
                <a:cs typeface="Arial" charset="0"/>
              </a:rPr>
              <a:t>etc</a:t>
            </a:r>
            <a:r>
              <a:rPr lang="pt-BR" sz="2801" dirty="0">
                <a:solidFill>
                  <a:srgbClr val="002060"/>
                </a:solidFill>
                <a:latin typeface="Arial" charset="0"/>
                <a:ea typeface="Arial" charset="0"/>
                <a:cs typeface="Arial" charset="0"/>
              </a:rPr>
              <a:t> </a:t>
            </a:r>
          </a:p>
          <a:p>
            <a:pPr marL="457223" indent="-457223" algn="l" defTabSz="584229" rtl="0" latinLnBrk="1" hangingPunct="0">
              <a:buFont typeface="Wingdings" charset="2"/>
              <a:buChar char="ü"/>
            </a:pPr>
            <a:r>
              <a:rPr lang="pt-BR" sz="2801" dirty="0">
                <a:solidFill>
                  <a:srgbClr val="002060"/>
                </a:solidFill>
                <a:latin typeface="Arial" charset="0"/>
                <a:ea typeface="Arial" charset="0"/>
                <a:cs typeface="Arial" charset="0"/>
              </a:rPr>
              <a:t>Estagiários Universitários: Psicologia, Serviço Social ...</a:t>
            </a:r>
            <a:endParaRPr lang="pt-PT" sz="2801" dirty="0">
              <a:solidFill>
                <a:srgbClr val="002060"/>
              </a:solidFill>
              <a:latin typeface="Arial" charset="0"/>
              <a:ea typeface="Arial" charset="0"/>
              <a:cs typeface="Arial"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68" y="4336518"/>
            <a:ext cx="6077959" cy="4602210"/>
          </a:xfrm>
          <a:prstGeom prst="rect">
            <a:avLst/>
          </a:prstGeom>
        </p:spPr>
      </p:pic>
    </p:spTree>
    <p:extLst>
      <p:ext uri="{BB962C8B-B14F-4D97-AF65-F5344CB8AC3E}">
        <p14:creationId xmlns:p14="http://schemas.microsoft.com/office/powerpoint/2010/main" val="331667084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2139</TotalTime>
  <Words>775</Words>
  <Application>Microsoft Office PowerPoint</Application>
  <PresentationFormat>Personalizar</PresentationFormat>
  <Paragraphs>118</Paragraphs>
  <Slides>19</Slides>
  <Notes>4</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19</vt:i4>
      </vt:variant>
    </vt:vector>
  </HeadingPairs>
  <TitlesOfParts>
    <vt:vector size="26" baseType="lpstr">
      <vt:lpstr>Arial</vt:lpstr>
      <vt:lpstr>Calibri</vt:lpstr>
      <vt:lpstr>Helvetica Light</vt:lpstr>
      <vt:lpstr>Helvetica Neue</vt:lpstr>
      <vt:lpstr>Times New Roman</vt:lpstr>
      <vt:lpstr>Wingdings</vt:lpstr>
      <vt:lpstr>White</vt:lpstr>
      <vt:lpstr>Apresentação do PowerPoint</vt:lpstr>
      <vt:lpstr>Apresentação do PowerPoint</vt:lpstr>
      <vt:lpstr>Apresentação do PowerPoint</vt:lpstr>
      <vt:lpstr>Apresentação do PowerPoint</vt:lpstr>
      <vt:lpstr>Apresentação do PowerPoint</vt:lpstr>
      <vt:lpstr>Apresentação do PowerPoint</vt:lpstr>
      <vt:lpstr>INSCRITOS POR INSTITUIÇÃO (Total: 1902)</vt:lpstr>
      <vt:lpstr>INSCRITOS POR ESTADO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User</dc:creator>
  <cp:lastModifiedBy>MARIA DA PENHA OLIVEIRA</cp:lastModifiedBy>
  <cp:revision>132</cp:revision>
  <dcterms:modified xsi:type="dcterms:W3CDTF">2017-06-16T03:19:36Z</dcterms:modified>
</cp:coreProperties>
</file>