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32"/>
  </p:notesMasterIdLst>
  <p:sldIdLst>
    <p:sldId id="285" r:id="rId3"/>
    <p:sldId id="342" r:id="rId4"/>
    <p:sldId id="344" r:id="rId5"/>
    <p:sldId id="343" r:id="rId6"/>
    <p:sldId id="328" r:id="rId7"/>
    <p:sldId id="329" r:id="rId8"/>
    <p:sldId id="319" r:id="rId9"/>
    <p:sldId id="320" r:id="rId10"/>
    <p:sldId id="345" r:id="rId11"/>
    <p:sldId id="341" r:id="rId12"/>
    <p:sldId id="346" r:id="rId13"/>
    <p:sldId id="308" r:id="rId14"/>
    <p:sldId id="317" r:id="rId15"/>
    <p:sldId id="264" r:id="rId16"/>
    <p:sldId id="310" r:id="rId17"/>
    <p:sldId id="311" r:id="rId18"/>
    <p:sldId id="318" r:id="rId19"/>
    <p:sldId id="349" r:id="rId20"/>
    <p:sldId id="350" r:id="rId21"/>
    <p:sldId id="354" r:id="rId22"/>
    <p:sldId id="339" r:id="rId23"/>
    <p:sldId id="351" r:id="rId24"/>
    <p:sldId id="326" r:id="rId25"/>
    <p:sldId id="352" r:id="rId26"/>
    <p:sldId id="353" r:id="rId27"/>
    <p:sldId id="312" r:id="rId28"/>
    <p:sldId id="347" r:id="rId29"/>
    <p:sldId id="314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12" autoAdjust="0"/>
  </p:normalViewPr>
  <p:slideViewPr>
    <p:cSldViewPr>
      <p:cViewPr>
        <p:scale>
          <a:sx n="100" d="100"/>
          <a:sy n="100" d="100"/>
        </p:scale>
        <p:origin x="-69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3842907C-D0AA-4C58-9F94-58B40AD65B29}" type="datetimeFigureOut">
              <a:pPr/>
              <a:t>13/06/2017</a:t>
            </a:fld>
            <a:endParaRPr lang="pt-B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1D76769E-C829-4283-B80E-CB90D995C291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95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50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94F5FE-B287-4FB0-B661-4FF6B4818DC7}" type="slidenum">
              <a:rPr lang="pt-BR" sz="1200"/>
              <a:pPr eaLnBrk="1" hangingPunct="1"/>
              <a:t>7</a:t>
            </a:fld>
            <a:endParaRPr lang="pt-BR" sz="120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37892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428C21-67F1-4721-8029-02C365A93A59}" type="slidenum">
              <a:rPr lang="pt-BR" sz="1200"/>
              <a:pPr eaLnBrk="1" hangingPunct="1"/>
              <a:t>8</a:t>
            </a:fld>
            <a:endParaRPr lang="pt-BR" sz="120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38916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62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28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288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61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9" name="Shap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0">
              <a:defRPr lang="pt-BR"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7" name="Shap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 latinLnBrk="0">
              <a:buNone/>
              <a:defRPr lang="pt-BR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pt-BR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pt-BR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pt-BR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hap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pt-BR"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pPr/>
              <a:t>quarta-feira, 13 de junho de 2017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9" name="Shap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pt-BR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hap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fld id="{D10E14BF-C004-4398-9186-5EE680724D95}" type="datetime2">
              <a:pPr algn="ctr"/>
              <a:t>quarta-feira, 13 de junho de 2017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pt-BR" sz="140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/>
            <a:fld id="{D10E14BF-C004-4398-9186-5EE680724D95}" type="datetime2">
              <a:pPr algn="ctr"/>
              <a:t>quarta-feira, 13 de junho de 2017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pt-BR" sz="140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478588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85800" y="1550988"/>
            <a:ext cx="6478588" cy="4541837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8BB3B-1410-4E26-A07E-2BF8F24B81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FEF5B-F2CC-4EC5-8F1F-29A8BF9EFFA9}" type="datetime2">
              <a:pPr/>
              <a:t>quarta-feira, 13 de junho de 2017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pPr/>
              <a:t>‹nº›</a:t>
            </a:fld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0">
              <a:buNone/>
              <a:defRPr lang="pt-BR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 latinLnBrk="0">
              <a:buNone/>
              <a:defRPr lang="pt-BR" sz="2300">
                <a:solidFill>
                  <a:schemeClr val="tx1"/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09C1-563D-4D9C-B702-B64C84A5A174}" type="datetime2">
              <a:pPr/>
              <a:t>quarta-feira, 13 de junho de 2017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pPr/>
              <a:t>‹nº›</a:t>
            </a:fld>
            <a:endParaRPr lang="pt-B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pt-BR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303D9-A6EB-41FB-BF22-3F49E470997E}" type="datetime2">
              <a:pPr/>
              <a:t>quarta-feira, 13 de junho de 2017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pPr/>
              <a:t>‹nº›</a:t>
            </a:fld>
            <a:endParaRPr lang="pt-BR"/>
          </a:p>
        </p:txBody>
      </p:sp>
      <p:sp>
        <p:nvSpPr>
          <p:cNvPr id="8" name="Shap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0">
              <a:defRPr lang="pt-BR"/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pt-BR" sz="2400" b="0">
                <a:solidFill>
                  <a:schemeClr val="bg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pt-BR" sz="2400" b="0">
                <a:solidFill>
                  <a:schemeClr val="bg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B0534-5698-4F62-9CFE-5DE61A073E78}" type="datetime2">
              <a:pPr/>
              <a:t>quarta-feira, 13 de junho de 2017</a:t>
            </a:fld>
            <a:endParaRPr lang="pt-BR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827A3-B249-4F87-AB1A-1E06AC1AA2A4}" type="datetime2">
              <a:pPr/>
              <a:t>quarta-feira, 13 de junho de 2017</a:t>
            </a:fld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pPr/>
              <a:t>‹nº›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46142-29B2-49CC-BCC6-A3AD70B4960E}" type="datetime2">
              <a:pPr/>
              <a:t>quarta-feira, 13 de junho de 2017</a:t>
            </a:fld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 latinLnBrk="0">
              <a:buNone/>
              <a:defRPr lang="pt-BR"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 latinLnBrk="0">
              <a:buNone/>
              <a:defRPr lang="pt-BR" sz="16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 latinLnBrk="0"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C4691-4882-40A8-AF62-8CF6A18D40B2}" type="datetime2">
              <a:pPr/>
              <a:t>quarta-feira, 13 de junho de 2017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 latinLnBrk="0">
              <a:buNone/>
              <a:defRPr lang="pt-BR" sz="1400"/>
            </a:lvl1pPr>
            <a:lvl2pPr>
              <a:defRPr lang="pt-BR" sz="1200"/>
            </a:lvl2pPr>
            <a:lvl3pPr>
              <a:defRPr lang="pt-BR" sz="1000"/>
            </a:lvl3pPr>
            <a:lvl4pPr>
              <a:defRPr lang="pt-BR" sz="900"/>
            </a:lvl4pPr>
            <a:lvl5pPr>
              <a:defRPr lang="pt-BR"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 latinLnBrk="0">
              <a:buNone/>
              <a:defRPr lang="pt-BR" sz="3200"/>
            </a:lvl1pPr>
            <a:extLst/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pt-BR"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pPr/>
              <a:t>quarta-feira, 13 de junho de 2017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 latinLnBrk="0">
              <a:defRPr lang="pt-BR">
                <a:solidFill>
                  <a:schemeClr val="tx1"/>
                </a:solidFill>
              </a:defRPr>
            </a:lvl1pPr>
            <a:extLst/>
          </a:lstStyle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pt-BR"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 latinLnBrk="0">
              <a:buNone/>
              <a:defRPr lang="pt-BR"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t-BR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t-BR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pt-BR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t-BR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pt-BR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/>
              <a:t>Clique para editar estilo de títulos Mestre</a:t>
            </a:r>
          </a:p>
        </p:txBody>
      </p:sp>
      <p:sp>
        <p:nvSpPr>
          <p:cNvPr id="30" name="Rectangl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  <a:p>
            <a:pPr lvl="5"/>
            <a:r>
              <a:rPr lang="pt-BR"/>
              <a:t>Sexto nível</a:t>
            </a:r>
          </a:p>
          <a:p>
            <a:pPr lvl="6"/>
            <a:r>
              <a:rPr lang="pt-BR"/>
              <a:t>Sétimo nível</a:t>
            </a:r>
          </a:p>
          <a:p>
            <a:pPr lvl="7"/>
            <a:r>
              <a:rPr lang="pt-BR"/>
              <a:t>Oitavo nível</a:t>
            </a:r>
          </a:p>
          <a:p>
            <a:pPr lvl="8"/>
            <a:r>
              <a:rPr lang="pt-BR"/>
              <a:t>Nono nível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pt-BR" sz="1000">
                <a:solidFill>
                  <a:schemeClr val="tx1"/>
                </a:solidFill>
              </a:defRPr>
            </a:lvl1pPr>
            <a:extLst/>
          </a:lstStyle>
          <a:p>
            <a:pPr algn="ctr"/>
            <a:fld id="{D10E14BF-C004-4398-9186-5EE680724D95}" type="datetime2">
              <a:pPr algn="ctr"/>
              <a:t>quarta-feira, 13 de junho de 2017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pt-BR"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pt-BR"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pt-BR" sz="1400">
                <a:solidFill>
                  <a:schemeClr val="tx2">
                    <a:shade val="50000"/>
                  </a:schemeClr>
                </a:solidFill>
              </a:rPr>
              <a:pPr/>
              <a:t>‹nº›</a:t>
            </a:fld>
            <a:endParaRPr lang="pt-BR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rtl="0" eaLnBrk="1" latinLnBrk="0" hangingPunct="1">
        <a:spcBef>
          <a:spcPct val="0"/>
        </a:spcBef>
        <a:buNone/>
        <a:defRPr lang="pt-BR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pt-BR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pt-BR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pt-BR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pt-BR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pt-BR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://legislacao.planalto.gov.br/legisla/legislacao.nsf/Viw_Identificacao/lei%2012.010-2009?OpenDocumen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elianabk@tjrj.jus.br" TargetMode="External"/><Relationship Id="rId2" Type="http://schemas.openxmlformats.org/officeDocument/2006/relationships/hyperlink" Target="mailto:elianabayer@gmail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rkut.com.br/Community.aspx?cmm=229210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i="1" dirty="0" smtClean="0">
                <a:solidFill>
                  <a:srgbClr val="0070C0"/>
                </a:solidFill>
                <a:latin typeface="Estrangelo Edessa"/>
              </a:rPr>
              <a:t>Como Estruturar a Busca Ativa no Âmbito do Judiciário</a:t>
            </a:r>
            <a:endParaRPr lang="pt-BR" sz="3600" i="1" dirty="0">
              <a:solidFill>
                <a:srgbClr val="0070C0"/>
              </a:solidFill>
              <a:latin typeface="Estrangelo Edess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ctr"/>
            <a:endParaRPr lang="pt-BR" b="1" dirty="0">
              <a:latin typeface="Estrangelo Edessa"/>
            </a:endParaRPr>
          </a:p>
          <a:p>
            <a:pPr algn="ctr"/>
            <a:endParaRPr lang="pt-BR" sz="6400" b="1" dirty="0" smtClean="0">
              <a:latin typeface="Estrangelo Edessa"/>
            </a:endParaRPr>
          </a:p>
          <a:p>
            <a:r>
              <a:rPr lang="pt-BR" sz="6400" b="1" dirty="0" smtClean="0">
                <a:solidFill>
                  <a:srgbClr val="00B0F0"/>
                </a:solidFill>
                <a:latin typeface="Estrangelo Edessa"/>
              </a:rPr>
              <a:t>XXII Encontro Nacional dos Grupos de Apoio à Adoção</a:t>
            </a:r>
          </a:p>
          <a:p>
            <a:r>
              <a:rPr lang="pt-BR" sz="6400" b="1" dirty="0" smtClean="0">
                <a:solidFill>
                  <a:srgbClr val="00B0F0"/>
                </a:solidFill>
                <a:latin typeface="Estrangelo Edessa"/>
              </a:rPr>
              <a:t>15 a 17 de junho de 2017 - Fortaleza</a:t>
            </a:r>
            <a:endParaRPr lang="pt-BR" sz="6400" b="1" dirty="0">
              <a:solidFill>
                <a:srgbClr val="00B0F0"/>
              </a:solidFill>
              <a:latin typeface="Estrangelo Edessa"/>
            </a:endParaRPr>
          </a:p>
        </p:txBody>
      </p:sp>
    </p:spTree>
    <p:extLst>
      <p:ext uri="{BB962C8B-B14F-4D97-AF65-F5344CB8AC3E}">
        <p14:creationId xmlns:p14="http://schemas.microsoft.com/office/powerpoint/2010/main" val="16064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b="1" u="sng" dirty="0"/>
              <a:t>EIXO</a:t>
            </a:r>
            <a:r>
              <a:rPr lang="pt-BR" b="1" i="1" dirty="0"/>
              <a:t>: “GRUPOS DE APOIO À ADOÇÃO E O PLANO NACIONAL DE PROMOÇÃO, PROTEÇÃO E DIREITO À CONVIVÊNCIA FAMILIAR E COMUNITÁRIAS DE CRIANÇAS E ADOLESCENTES”.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8:00h - Credenciamento dos inscritos e entrega do material</a:t>
            </a:r>
          </a:p>
          <a:p>
            <a:r>
              <a:rPr lang="pt-BR" dirty="0"/>
              <a:t>Das 9:00 até as 16:00 horas: </a:t>
            </a:r>
            <a:r>
              <a:rPr lang="pt-BR" b="1" dirty="0"/>
              <a:t>“Os </a:t>
            </a:r>
            <a:r>
              <a:rPr lang="pt-BR" b="1" dirty="0" err="1"/>
              <a:t>GAAs</a:t>
            </a:r>
            <a:r>
              <a:rPr lang="pt-BR" b="1" dirty="0"/>
              <a:t> com a Palavra”</a:t>
            </a:r>
            <a:endParaRPr lang="pt-BR" dirty="0"/>
          </a:p>
          <a:p>
            <a:r>
              <a:rPr lang="pt-BR" b="1" dirty="0"/>
              <a:t>9:00h Tema 1: “Busca ativa e a construção de  possibilidades de Adoções necessárias”</a:t>
            </a:r>
            <a:r>
              <a:rPr lang="pt-BR" dirty="0"/>
              <a:t>           </a:t>
            </a:r>
          </a:p>
          <a:p>
            <a:r>
              <a:rPr lang="pt-BR" b="1" dirty="0"/>
              <a:t>10:00h Tema 2: “O Papel dos </a:t>
            </a:r>
            <a:r>
              <a:rPr lang="pt-BR" b="1" dirty="0" err="1"/>
              <a:t>GAAs</a:t>
            </a:r>
            <a:r>
              <a:rPr lang="pt-BR" b="1" dirty="0"/>
              <a:t> e o programa de apadrinhamento afetivo”</a:t>
            </a:r>
            <a:endParaRPr lang="pt-BR" dirty="0"/>
          </a:p>
          <a:p>
            <a:r>
              <a:rPr lang="pt-BR" b="1" dirty="0"/>
              <a:t>11:00h Tema 3: “Busca ativa e a definição da situação jurídica da criança e do             </a:t>
            </a:r>
            <a:endParaRPr lang="pt-BR" dirty="0"/>
          </a:p>
          <a:p>
            <a:r>
              <a:rPr lang="pt-BR" b="1" dirty="0"/>
              <a:t>                           adolescente abrigado”</a:t>
            </a:r>
            <a:endParaRPr lang="pt-BR" dirty="0"/>
          </a:p>
          <a:p>
            <a:r>
              <a:rPr lang="pt-BR" b="1" dirty="0"/>
              <a:t>13:00h Tema 4: “Busca ativa e os Grupos de Preparação para Adoção (</a:t>
            </a:r>
            <a:r>
              <a:rPr lang="pt-BR" b="1" dirty="0" err="1"/>
              <a:t>Pré</a:t>
            </a:r>
            <a:r>
              <a:rPr lang="pt-BR" b="1" dirty="0"/>
              <a:t> Natal da </a:t>
            </a:r>
            <a:endParaRPr lang="pt-BR" dirty="0"/>
          </a:p>
          <a:p>
            <a:r>
              <a:rPr lang="pt-BR" b="1" dirty="0"/>
              <a:t>                          Adoção).</a:t>
            </a:r>
            <a:endParaRPr lang="pt-BR" dirty="0"/>
          </a:p>
          <a:p>
            <a:r>
              <a:rPr lang="pt-BR" b="1" dirty="0"/>
              <a:t>14:00 Tema 5: “Busca ativa e os critérios e metodologias para seleção, preparação e acompanhamento das famílias interessadas na adoções necessárias”</a:t>
            </a:r>
            <a:endParaRPr lang="pt-BR" dirty="0"/>
          </a:p>
          <a:p>
            <a:r>
              <a:rPr lang="pt-BR" b="1" dirty="0"/>
              <a:t>15:00 Tema 6: “Busca ativa e o Cadastro Nacional de Adoção”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14692"/>
            <a:ext cx="4038600" cy="2858854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XIV ENAPA – São Paulo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72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067719"/>
            <a:ext cx="2857500" cy="33528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" y="260648"/>
            <a:ext cx="9144298" cy="1152787"/>
          </a:xfrm>
        </p:spPr>
      </p:pic>
    </p:spTree>
    <p:extLst>
      <p:ext uri="{BB962C8B-B14F-4D97-AF65-F5344CB8AC3E}">
        <p14:creationId xmlns:p14="http://schemas.microsoft.com/office/powerpoint/2010/main" val="336615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4294967295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endParaRPr lang="pt-BR" dirty="0" smtClean="0"/>
          </a:p>
          <a:p>
            <a:r>
              <a:rPr lang="pt-BR" b="1" dirty="0"/>
              <a:t>Cadastro Nacional de Crianças e Adolescentes Acolhidos </a:t>
            </a:r>
          </a:p>
          <a:p>
            <a:r>
              <a:rPr lang="pt-BR" b="1" dirty="0"/>
              <a:t>Guias de Acolhimento</a:t>
            </a:r>
          </a:p>
          <a:p>
            <a:r>
              <a:rPr lang="pt-BR" b="1" dirty="0"/>
              <a:t>Audiências Concentradas Semestrais</a:t>
            </a:r>
          </a:p>
          <a:p>
            <a:r>
              <a:rPr lang="pt-BR" b="1" dirty="0"/>
              <a:t>Prazo Máximo de 02 anos</a:t>
            </a:r>
            <a:r>
              <a:rPr lang="pt-BR" b="1" dirty="0" smtClean="0"/>
              <a:t>.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38600" cy="302895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00B0F0"/>
                </a:solidFill>
                <a:latin typeface="Arial" pitchFamily="34" charset="0"/>
              </a:rPr>
              <a:t>Nova Lei Nacional de Adoção - </a:t>
            </a:r>
            <a:r>
              <a:rPr lang="pt-BR" sz="3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hlinkClick r:id="rId4"/>
              </a:rPr>
              <a:t>LEI Nº 12.010, DE 3 DE AGOSTO DE 2009.</a:t>
            </a:r>
            <a:endParaRPr lang="pt-BR" sz="2200" dirty="0">
              <a:solidFill>
                <a:srgbClr val="00B0F0"/>
              </a:solidFill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sz="half" idx="4294967295"/>
          </p:nvPr>
        </p:nvSpPr>
        <p:spPr>
          <a:xfrm>
            <a:off x="467544" y="1484784"/>
            <a:ext cx="4038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endParaRPr lang="pt-BR" dirty="0" smtClean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Cadastro Nacional de Crianças e Adolescentes Acolhidos </a:t>
            </a:r>
          </a:p>
          <a:p>
            <a:r>
              <a:rPr lang="pt-BR" b="1" dirty="0">
                <a:solidFill>
                  <a:srgbClr val="0070C0"/>
                </a:solidFill>
              </a:rPr>
              <a:t>Guias de Acolhimento</a:t>
            </a:r>
          </a:p>
          <a:p>
            <a:r>
              <a:rPr lang="pt-BR" b="1" dirty="0">
                <a:solidFill>
                  <a:srgbClr val="0070C0"/>
                </a:solidFill>
              </a:rPr>
              <a:t>Audiências Concentradas Semestrais</a:t>
            </a:r>
          </a:p>
          <a:p>
            <a:r>
              <a:rPr lang="pt-BR" b="1" dirty="0">
                <a:solidFill>
                  <a:srgbClr val="0070C0"/>
                </a:solidFill>
              </a:rPr>
              <a:t>Prazo Máximo de 02 anos</a:t>
            </a:r>
            <a:r>
              <a:rPr lang="pt-BR" b="1" dirty="0" smtClean="0">
                <a:solidFill>
                  <a:srgbClr val="0070C0"/>
                </a:solidFill>
              </a:rPr>
              <a:t>.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187594"/>
            <a:ext cx="1409524" cy="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MENOS RECURSOS PARA OS USUÁRIOS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MENOS INFORMAÇÕES DISPONÍVEIS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OS MESMOS ERROS NA ALIMENTAÇÃO E ATUALIZAÇÃO DE DADOS.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7030A0"/>
                </a:solidFill>
              </a:rPr>
              <a:t>NOVO CNA - 2015</a:t>
            </a:r>
            <a:endParaRPr lang="pt-BR" sz="5400" dirty="0">
              <a:solidFill>
                <a:srgbClr val="7030A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16" y="3480716"/>
            <a:ext cx="5213895" cy="21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Relatório Estatístico – Junho/2017</a:t>
            </a:r>
          </a:p>
          <a:p>
            <a:endParaRPr lang="pt-BR" dirty="0" smtClean="0">
              <a:solidFill>
                <a:srgbClr val="0070C0"/>
              </a:solidFill>
            </a:endParaRPr>
          </a:p>
          <a:p>
            <a:r>
              <a:rPr lang="pt-BR" dirty="0" smtClean="0">
                <a:solidFill>
                  <a:srgbClr val="0070C0"/>
                </a:solidFill>
              </a:rPr>
              <a:t>Total de Pretendentes: 39.871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Que aceitam todas as raças: 45,01%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Que não aceitam adotar irmãos: 66,88%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Que aceitam adotar crianças a partir de 8 anos: 6,3%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Que somente aceitam crianças sem doenças: 65,33%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298" cy="1152787"/>
          </a:xfrm>
        </p:spPr>
      </p:pic>
    </p:spTree>
    <p:extLst>
      <p:ext uri="{BB962C8B-B14F-4D97-AF65-F5344CB8AC3E}">
        <p14:creationId xmlns:p14="http://schemas.microsoft.com/office/powerpoint/2010/main" val="20383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Relatório Estatístico Crianças e Adolescentes  Junho/2017</a:t>
            </a:r>
          </a:p>
          <a:p>
            <a:endParaRPr lang="pt-BR" dirty="0" smtClean="0">
              <a:solidFill>
                <a:srgbClr val="0070C0"/>
              </a:solidFill>
            </a:endParaRPr>
          </a:p>
          <a:p>
            <a:r>
              <a:rPr lang="pt-BR" dirty="0" smtClean="0">
                <a:solidFill>
                  <a:srgbClr val="0070C0"/>
                </a:solidFill>
              </a:rPr>
              <a:t>Total de Crianças e Adolescentes: 7630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Pardos e Negros: 4991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Com Irmãos: 4638 -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Com Problemas de Saúde: 1930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Acima de 08 anos de idade: 4759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298" cy="1152787"/>
          </a:xfrm>
        </p:spPr>
      </p:pic>
    </p:spTree>
    <p:extLst>
      <p:ext uri="{BB962C8B-B14F-4D97-AF65-F5344CB8AC3E}">
        <p14:creationId xmlns:p14="http://schemas.microsoft.com/office/powerpoint/2010/main" val="39275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solidFill>
                  <a:srgbClr val="0070C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Relatório Estatístico – </a:t>
            </a:r>
            <a:r>
              <a:rPr lang="pt-BR" dirty="0" smtClean="0">
                <a:solidFill>
                  <a:srgbClr val="0070C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Junho/2017</a:t>
            </a:r>
            <a:endParaRPr lang="pt-BR" dirty="0">
              <a:solidFill>
                <a:srgbClr val="0070C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pt-BR" dirty="0"/>
              <a:t>Total de Crianças e Adolescentes Acolhidos: </a:t>
            </a:r>
            <a:r>
              <a:rPr lang="pt-BR" dirty="0" smtClean="0"/>
              <a:t>47200</a:t>
            </a:r>
            <a:endParaRPr lang="pt-BR" dirty="0"/>
          </a:p>
          <a:p>
            <a:r>
              <a:rPr lang="pt-BR" dirty="0"/>
              <a:t> Com Idade entre 8 e 18 incompletos: </a:t>
            </a:r>
            <a:r>
              <a:rPr lang="pt-BR" dirty="0" smtClean="0"/>
              <a:t>26263</a:t>
            </a:r>
            <a:endParaRPr lang="pt-BR" dirty="0"/>
          </a:p>
          <a:p>
            <a:r>
              <a:rPr lang="pt-BR" dirty="0" smtClean="0"/>
              <a:t>Com idade até 8 anos: 13949</a:t>
            </a:r>
          </a:p>
          <a:p>
            <a:r>
              <a:rPr lang="pt-BR" dirty="0"/>
              <a:t>Guias de Acolhimento: </a:t>
            </a:r>
            <a:r>
              <a:rPr lang="pt-BR" dirty="0" smtClean="0"/>
              <a:t>257200</a:t>
            </a:r>
            <a:endParaRPr lang="pt-BR" dirty="0"/>
          </a:p>
          <a:p>
            <a:r>
              <a:rPr lang="pt-BR" dirty="0"/>
              <a:t>Guias de Desligamento: </a:t>
            </a:r>
            <a:r>
              <a:rPr lang="pt-BR" dirty="0" smtClean="0"/>
              <a:t>209304</a:t>
            </a:r>
            <a:endParaRPr lang="pt-BR" dirty="0"/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dirty="0" smtClean="0"/>
              <a:t>Cadastro Nacional de Crianças Acolhidas</a:t>
            </a:r>
            <a:endParaRPr lang="pt-BR" sz="4400" dirty="0"/>
          </a:p>
        </p:txBody>
      </p:sp>
      <p:pic>
        <p:nvPicPr>
          <p:cNvPr id="5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29644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810000" cy="2533650"/>
          </a:xfrm>
        </p:spPr>
      </p:pic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Crianças mais velhas e adolescentes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Grupos de Irmãos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Crianças e Adolescentes com Deficiências ou Enfermidades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ADOÇÕES NECESSÁRIAS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3987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5262894" cy="394209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http://queroumafamilia.mprj.mp.br</a:t>
            </a:r>
          </a:p>
        </p:txBody>
      </p:sp>
    </p:spTree>
    <p:extLst>
      <p:ext uri="{BB962C8B-B14F-4D97-AF65-F5344CB8AC3E}">
        <p14:creationId xmlns:p14="http://schemas.microsoft.com/office/powerpoint/2010/main" val="286881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12" y="1832982"/>
            <a:ext cx="5584286" cy="390027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http://www.adoteumpequenotorcedor.com/</a:t>
            </a:r>
          </a:p>
        </p:txBody>
      </p:sp>
    </p:spTree>
    <p:extLst>
      <p:ext uri="{BB962C8B-B14F-4D97-AF65-F5344CB8AC3E}">
        <p14:creationId xmlns:p14="http://schemas.microsoft.com/office/powerpoint/2010/main" val="46385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00B0F0"/>
                </a:solidFill>
              </a:rPr>
              <a:t>2008 – “Busca Ativa” </a:t>
            </a:r>
            <a:endParaRPr lang="pt-BR" sz="5400" dirty="0">
              <a:solidFill>
                <a:srgbClr val="00B0F0"/>
              </a:solidFill>
            </a:endParaRPr>
          </a:p>
        </p:txBody>
      </p:sp>
      <p:pic>
        <p:nvPicPr>
          <p:cNvPr id="7" name="Espaço Reservado para Conteúdo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6781800" cy="8382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808312" cy="39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30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2391569"/>
            <a:ext cx="6076950" cy="27051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https://www.tjpe.jus.br/web/ceja/criancas-e-adolescentes-aptos-para-adocao-em-pe</a:t>
            </a:r>
          </a:p>
        </p:txBody>
      </p:sp>
    </p:spTree>
    <p:extLst>
      <p:ext uri="{BB962C8B-B14F-4D97-AF65-F5344CB8AC3E}">
        <p14:creationId xmlns:p14="http://schemas.microsoft.com/office/powerpoint/2010/main" val="132385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http://www.adocaotardia.com</a:t>
            </a:r>
            <a:r>
              <a:rPr lang="pt-BR" dirty="0"/>
              <a:t>/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Busca de Uma Família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Farroupilha/RS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485900" cy="1704975"/>
          </a:xfrm>
        </p:spPr>
      </p:pic>
      <p:pic>
        <p:nvPicPr>
          <p:cNvPr id="11" name="Espaço Reservado para Conteúdo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2705100" cy="1781175"/>
          </a:xfr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4386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6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http://www.tjes.jus.br/esperandoporvoce/</a:t>
            </a:r>
          </a:p>
        </p:txBody>
      </p:sp>
    </p:spTree>
    <p:extLst>
      <p:ext uri="{BB962C8B-B14F-4D97-AF65-F5344CB8AC3E}">
        <p14:creationId xmlns:p14="http://schemas.microsoft.com/office/powerpoint/2010/main" val="123190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630932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23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79" y="1481138"/>
            <a:ext cx="6397641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O IDEAL É REAL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5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057197" cy="499256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ADOÇÕES NECESSÁRIAS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14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448914" cy="4080923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Destituição do Poder Familiar</a:t>
            </a:r>
            <a:br>
              <a:rPr lang="pt-BR" dirty="0" smtClean="0"/>
            </a:br>
            <a:r>
              <a:rPr lang="pt-BR" sz="1600" dirty="0" smtClean="0"/>
              <a:t>TEMPO DOS PROCESSOS </a:t>
            </a:r>
            <a:r>
              <a:rPr lang="pt-BR" sz="1600" dirty="0"/>
              <a:t>RELACIONADOS À ADOÇÃO NO BRASIL</a:t>
            </a:r>
            <a:br>
              <a:rPr lang="pt-BR" sz="1600" dirty="0"/>
            </a:br>
            <a:r>
              <a:rPr lang="pt-BR" sz="1600" b="0" dirty="0"/>
              <a:t>UMA ANÁLISE SOBRE OS IMPACTOS DA ATUAÇÃO DO PODER </a:t>
            </a:r>
            <a:r>
              <a:rPr lang="pt-BR" sz="1600" b="0" dirty="0" smtClean="0"/>
              <a:t>JUDICIÁRIO   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36711"/>
            <a:ext cx="1876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4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Devoluções: de quem é a culpa?</a:t>
            </a:r>
          </a:p>
          <a:p>
            <a:r>
              <a:rPr lang="pt-BR" dirty="0" smtClean="0"/>
              <a:t>Necessidade de Preparação das Crianças, dos Candidatos, das Equipes Técnicas do Judiciário e Abrigos;</a:t>
            </a:r>
          </a:p>
          <a:p>
            <a:r>
              <a:rPr lang="pt-BR" dirty="0" smtClean="0"/>
              <a:t>Necessidade de Acompanhamento Pós-Adoção: o Papel dos Grupos de Apoio à Adoção.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Segundo Abandono...</a:t>
            </a:r>
            <a:endParaRPr lang="pt-BR" dirty="0"/>
          </a:p>
        </p:txBody>
      </p:sp>
      <p:pic>
        <p:nvPicPr>
          <p:cNvPr id="4" name="Picture 2" descr="http://vidadeesposa.files.wordpress.com/2010/10/ado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28199"/>
            <a:ext cx="3539912" cy="166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60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 Supremacia do Direito da Criança e do Adolescente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487764" cy="40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Eliana Bayer </a:t>
            </a:r>
            <a:r>
              <a:rPr lang="pt-BR" dirty="0" err="1" smtClean="0"/>
              <a:t>Knopman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923928" y="5334000"/>
            <a:ext cx="4470264" cy="9144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Psicóloga da Vara da Infância, da Juventude e do Idoso de Teresópolis – RJ</a:t>
            </a:r>
          </a:p>
          <a:p>
            <a:r>
              <a:rPr lang="pt-BR" dirty="0" smtClean="0">
                <a:hlinkClick r:id="rId2"/>
              </a:rPr>
              <a:t>elianabayer@gmail.com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elianabk@tjrj.jus.br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274638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8784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447800" y="533400"/>
            <a:ext cx="7696200" cy="2838450"/>
          </a:xfrm>
          <a:prstGeom prst="rect">
            <a:avLst/>
          </a:prstGeom>
          <a:solidFill>
            <a:srgbClr val="FFFF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Amigos,</a:t>
            </a:r>
            <a:endParaRPr lang="en-US" altLang="pt-BR" sz="1200" dirty="0">
              <a:cs typeface="Times New Roman" pitchFamily="18" charset="0"/>
            </a:endParaRPr>
          </a:p>
          <a:p>
            <a:pPr eaLnBrk="0" hangingPunct="0"/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 </a:t>
            </a:r>
            <a:endParaRPr lang="en-US" altLang="pt-BR" sz="1200" dirty="0">
              <a:cs typeface="Times New Roman" pitchFamily="18" charset="0"/>
            </a:endParaRPr>
          </a:p>
          <a:p>
            <a:pPr eaLnBrk="0" hangingPunct="0"/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Estamos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trabalhando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a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colocação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familiar de um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grupo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de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cinco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irmãos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negros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: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menino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, 7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anos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,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menina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, 5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anos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,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menina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, 3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anos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,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menino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, 2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anos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, e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menina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, 1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ano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.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Quem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conhecê-los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entenderá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nosso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esforço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de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mantê-los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juntos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. São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crianças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muito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afetuosas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e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muito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unidas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entre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si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. O MP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já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concordou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com a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colocação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familiar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substituta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. </a:t>
            </a:r>
            <a:endParaRPr lang="en-US" altLang="pt-BR" sz="1200" dirty="0">
              <a:cs typeface="Times New Roman" pitchFamily="18" charset="0"/>
            </a:endParaRPr>
          </a:p>
          <a:p>
            <a:pPr eaLnBrk="0" hangingPunct="0"/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Quem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tiver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interesse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em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saber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mais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 smtClean="0">
                <a:solidFill>
                  <a:srgbClr val="CC33CC"/>
                </a:solidFill>
                <a:cs typeface="Times New Roman" pitchFamily="18" charset="0"/>
              </a:rPr>
              <a:t>informações</a:t>
            </a:r>
            <a:r>
              <a:rPr lang="en-US" altLang="pt-BR" sz="1300" b="1" i="1" dirty="0" smtClean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 smtClean="0">
                <a:solidFill>
                  <a:srgbClr val="CC33CC"/>
                </a:solidFill>
                <a:cs typeface="Times New Roman" pitchFamily="18" charset="0"/>
              </a:rPr>
              <a:t>pode</a:t>
            </a:r>
            <a:r>
              <a:rPr lang="en-US" altLang="pt-BR" sz="1300" b="1" i="1" dirty="0" smtClean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entrar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em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contato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comigo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.</a:t>
            </a:r>
            <a:endParaRPr lang="en-US" altLang="pt-BR" sz="1200" dirty="0">
              <a:cs typeface="Times New Roman" pitchFamily="18" charset="0"/>
            </a:endParaRPr>
          </a:p>
          <a:p>
            <a:pPr eaLnBrk="0" hangingPunct="0"/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 </a:t>
            </a:r>
            <a:endParaRPr lang="en-US" altLang="pt-BR" sz="1200" dirty="0">
              <a:cs typeface="Times New Roman" pitchFamily="18" charset="0"/>
            </a:endParaRPr>
          </a:p>
          <a:p>
            <a:pPr eaLnBrk="0" hangingPunct="0"/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Um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grande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abraço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,</a:t>
            </a:r>
            <a:endParaRPr lang="en-US" altLang="pt-BR" sz="1200" dirty="0">
              <a:cs typeface="Times New Roman" pitchFamily="18" charset="0"/>
            </a:endParaRPr>
          </a:p>
          <a:p>
            <a:pPr eaLnBrk="0" hangingPunct="0"/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 </a:t>
            </a:r>
            <a:endParaRPr lang="en-US" altLang="pt-BR" sz="1200" dirty="0">
              <a:cs typeface="Times New Roman" pitchFamily="18" charset="0"/>
            </a:endParaRPr>
          </a:p>
          <a:p>
            <a:pPr eaLnBrk="0" hangingPunct="0"/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Eliana</a:t>
            </a:r>
            <a:endParaRPr lang="en-US" altLang="pt-BR" sz="1200" dirty="0">
              <a:cs typeface="Times New Roman" pitchFamily="18" charset="0"/>
            </a:endParaRPr>
          </a:p>
          <a:p>
            <a:pPr eaLnBrk="0" hangingPunct="0"/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Psicóloga</a:t>
            </a:r>
            <a:r>
              <a:rPr lang="en-US" altLang="pt-BR" sz="1300" b="1" i="1" dirty="0">
                <a:solidFill>
                  <a:srgbClr val="CC33CC"/>
                </a:solidFill>
                <a:cs typeface="Times New Roman" pitchFamily="18" charset="0"/>
              </a:rPr>
              <a:t> VIJI </a:t>
            </a:r>
            <a:r>
              <a:rPr lang="en-US" altLang="pt-BR" sz="1300" b="1" i="1" dirty="0" err="1">
                <a:solidFill>
                  <a:srgbClr val="CC33CC"/>
                </a:solidFill>
                <a:cs typeface="Times New Roman" pitchFamily="18" charset="0"/>
              </a:rPr>
              <a:t>Teresópolis</a:t>
            </a:r>
            <a:endParaRPr lang="en-US" altLang="pt-BR" sz="1200" dirty="0">
              <a:cs typeface="Times New Roman" pitchFamily="18" charset="0"/>
            </a:endParaRPr>
          </a:p>
          <a:p>
            <a:pPr eaLnBrk="0" hangingPunct="0"/>
            <a:endParaRPr lang="en-US" altLang="pt-BR" dirty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219200" y="4343400"/>
            <a:ext cx="792480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900">
                <a:latin typeface="Arial" charset="0"/>
                <a:cs typeface="Arial" charset="0"/>
              </a:rPr>
              <a:t>GOSTARIA DE OBTER INFORMAÇÕES COMO CANDIDATAR-ME PARA CONHECER AS CRIANÇAS QUE FAZEM PARTE DA LISTAGEM DO QUINTAL DA CASA DE ANA. ESTOU EM PROCESSO DE ADOÇÃO DESDE 1998. FOMOS  HABILITADOS PELA COMARCA DE NITEROI, MAS DEVIDO A FALTA DE INFORMAÇÃO NÃO RENOVAMOS A HABILITAÇÃO E FICAMOS AGUARDADANDO UM TELEFONEMA PARA QUE PUDESSEMOS VISITAR ABRIGOS E NÃO ACONTECEU. FIQUEI DESESTIMULADA MAS  NÃO DESISTIMOS  E AGORA EM 2006 ENTRAMOS COM NOVO PROCESSO NO RJ E ESTAMOS AGUARDANDO A HABILITAÇÃO , MESMO ASSIM ACHO  QUE TEREMOS FACILIDADE POIS QUEREMOS ADOTAR TRES FILHOS SENDO QUE DUAS MENINAS E UM MENINO.  NA FAIXA DE 01 A 05 ANOS.</a:t>
            </a:r>
            <a:endParaRPr lang="en-US" altLang="pt-BR" sz="1200">
              <a:cs typeface="Times New Roman" pitchFamily="18" charset="0"/>
            </a:endParaRPr>
          </a:p>
          <a:p>
            <a:pPr eaLnBrk="0" hangingPunct="0"/>
            <a:r>
              <a:rPr lang="en-US" altLang="pt-BR" sz="900">
                <a:latin typeface="Arial" charset="0"/>
                <a:cs typeface="Arial" charset="0"/>
              </a:rPr>
              <a:t> </a:t>
            </a:r>
            <a:endParaRPr lang="en-US" altLang="pt-BR" sz="1200">
              <a:cs typeface="Times New Roman" pitchFamily="18" charset="0"/>
            </a:endParaRPr>
          </a:p>
          <a:p>
            <a:pPr eaLnBrk="0" hangingPunct="0"/>
            <a:r>
              <a:rPr lang="en-US" altLang="pt-BR" sz="900">
                <a:latin typeface="Arial" charset="0"/>
                <a:cs typeface="Arial" charset="0"/>
              </a:rPr>
              <a:t>            AGUARDO SUA COMUNICAÇÃO</a:t>
            </a:r>
            <a:endParaRPr lang="en-US" altLang="pt-BR" sz="1200">
              <a:cs typeface="Times New Roman" pitchFamily="18" charset="0"/>
            </a:endParaRPr>
          </a:p>
          <a:p>
            <a:pPr eaLnBrk="0" hangingPunct="0"/>
            <a:r>
              <a:rPr lang="en-US" altLang="pt-BR" sz="900">
                <a:latin typeface="Arial" charset="0"/>
                <a:cs typeface="Arial" charset="0"/>
              </a:rPr>
              <a:t>                         OBRIGADA.</a:t>
            </a:r>
            <a:endParaRPr lang="en-US" altLang="pt-BR" sz="1200">
              <a:cs typeface="Times New Roman" pitchFamily="18" charset="0"/>
            </a:endParaRPr>
          </a:p>
          <a:p>
            <a:pPr eaLnBrk="0" hangingPunct="0"/>
            <a:r>
              <a:rPr lang="en-US" altLang="pt-BR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7742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5400" dirty="0" smtClean="0">
                <a:solidFill>
                  <a:srgbClr val="00B0F0"/>
                </a:solidFill>
              </a:rPr>
              <a:t>Virtual é Legal</a:t>
            </a:r>
          </a:p>
        </p:txBody>
      </p:sp>
      <p:pic>
        <p:nvPicPr>
          <p:cNvPr id="13315" name="Picture 2" descr="http://img4.orkut.com/images/mittel/1203869316/2292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530350"/>
            <a:ext cx="2847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tângulo 5"/>
          <p:cNvSpPr>
            <a:spLocks noChangeArrowheads="1"/>
          </p:cNvSpPr>
          <p:nvPr/>
        </p:nvSpPr>
        <p:spPr bwMode="auto">
          <a:xfrm>
            <a:off x="482600" y="4889500"/>
            <a:ext cx="6827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pt-BR" altLang="pt-BR"/>
              <a:t>http://www.orkut.com.br/Community.aspx?cmm=229210</a:t>
            </a:r>
          </a:p>
        </p:txBody>
      </p:sp>
      <p:pic>
        <p:nvPicPr>
          <p:cNvPr id="5" name="Picture 2" descr="http://img4.orkut.com/images/mittel/1203869316/2292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71" y="1530350"/>
            <a:ext cx="2847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9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cs typeface="Arial" pitchFamily="34" charset="0"/>
              </a:rPr>
              <a:t>Art. 227. É dever da </a:t>
            </a:r>
            <a:r>
              <a:rPr lang="pt-BR" b="1" i="1" dirty="0">
                <a:solidFill>
                  <a:srgbClr val="00B0F0"/>
                </a:solidFill>
                <a:cs typeface="Arial" pitchFamily="34" charset="0"/>
              </a:rPr>
              <a:t>família, da sociedade e do Estado</a:t>
            </a:r>
            <a:r>
              <a:rPr lang="pt-BR" dirty="0">
                <a:cs typeface="Arial" pitchFamily="34" charset="0"/>
              </a:rPr>
              <a:t> assegurar à </a:t>
            </a:r>
            <a:r>
              <a:rPr lang="pt-BR" dirty="0" smtClean="0">
                <a:cs typeface="Arial" pitchFamily="34" charset="0"/>
              </a:rPr>
              <a:t>criança, </a:t>
            </a:r>
            <a:r>
              <a:rPr lang="pt-BR" dirty="0">
                <a:cs typeface="Arial" pitchFamily="34" charset="0"/>
              </a:rPr>
              <a:t>ao </a:t>
            </a:r>
            <a:r>
              <a:rPr lang="pt-BR" dirty="0" smtClean="0">
                <a:cs typeface="Arial" pitchFamily="34" charset="0"/>
              </a:rPr>
              <a:t>adolescente e ao jovem, </a:t>
            </a:r>
            <a:r>
              <a:rPr lang="pt-BR" b="1" i="1" dirty="0">
                <a:solidFill>
                  <a:srgbClr val="00B0F0"/>
                </a:solidFill>
                <a:cs typeface="Arial" pitchFamily="34" charset="0"/>
              </a:rPr>
              <a:t>com absoluta prioridade</a:t>
            </a:r>
            <a:r>
              <a:rPr lang="pt-BR" dirty="0">
                <a:cs typeface="Arial" pitchFamily="34" charset="0"/>
              </a:rPr>
              <a:t>, o direito à vida, à saúde, à alimentação, à educação, ao lazer, à profissionalização, à cultura, à dignidade, ao respeito, à liberdade e à </a:t>
            </a:r>
            <a:r>
              <a:rPr lang="pt-BR" b="1" i="1" dirty="0">
                <a:solidFill>
                  <a:srgbClr val="00B0F0"/>
                </a:solidFill>
                <a:cs typeface="Arial" pitchFamily="34" charset="0"/>
              </a:rPr>
              <a:t>convivência familiar e comunitária</a:t>
            </a:r>
            <a:r>
              <a:rPr lang="pt-BR" dirty="0">
                <a:cs typeface="Arial" pitchFamily="34" charset="0"/>
              </a:rPr>
              <a:t>, além de colocá-los a salvo de toda forma de negligência, discriminação, exploração, violência, crueldade e opressão.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Constituição Federal: </a:t>
            </a:r>
            <a:br>
              <a:rPr lang="pt-BR" dirty="0" smtClean="0"/>
            </a:br>
            <a:r>
              <a:rPr lang="pt-BR" dirty="0" smtClean="0"/>
              <a:t>Convivência Familiar e Comunitária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400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 smtClean="0"/>
              <a:t>Art. 4˚: </a:t>
            </a:r>
            <a:r>
              <a:rPr lang="pt-BR" sz="2800" dirty="0"/>
              <a:t> “É dever </a:t>
            </a:r>
            <a:r>
              <a:rPr lang="pt-BR" sz="2800" b="1" i="1" dirty="0">
                <a:solidFill>
                  <a:schemeClr val="accent1"/>
                </a:solidFill>
              </a:rPr>
              <a:t>da família, da comunidade, da sociedade em geral e do poder público</a:t>
            </a:r>
            <a:r>
              <a:rPr lang="pt-BR" sz="2800" b="1" dirty="0">
                <a:solidFill>
                  <a:schemeClr val="accent1"/>
                </a:solidFill>
              </a:rPr>
              <a:t> </a:t>
            </a:r>
            <a:r>
              <a:rPr lang="pt-BR" sz="2800" dirty="0"/>
              <a:t>assegurar </a:t>
            </a:r>
            <a:r>
              <a:rPr lang="pt-BR" sz="2800" b="1" i="1" dirty="0" smtClean="0">
                <a:solidFill>
                  <a:schemeClr val="accent1"/>
                </a:solidFill>
              </a:rPr>
              <a:t>com absoluta prioridade</a:t>
            </a:r>
            <a:r>
              <a:rPr lang="pt-BR" sz="2800" dirty="0" smtClean="0"/>
              <a:t>, </a:t>
            </a:r>
            <a:r>
              <a:rPr lang="pt-BR" sz="2800" dirty="0"/>
              <a:t>a efetivação dos direitos referentes à vida, à saúde, à alimentação, à educação, ao esporte, ao lazer, à profissionalização, à cultura, à dignidade, ao respeito, à liberdade e à </a:t>
            </a:r>
            <a:r>
              <a:rPr lang="pt-BR" sz="2800" b="1" i="1" dirty="0">
                <a:solidFill>
                  <a:schemeClr val="accent1"/>
                </a:solidFill>
              </a:rPr>
              <a:t>convivência familiar e comunitária</a:t>
            </a:r>
            <a:r>
              <a:rPr lang="pt-BR" sz="2800" dirty="0"/>
              <a:t>”.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Estatuto da Criança e do Adolescente 1990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014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7400"/>
            <a:ext cx="7772400" cy="11493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/>
            <a:endParaRPr lang="pt-BR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0363200" cy="710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-304800"/>
            <a:ext cx="9144000" cy="1183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5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 sz="3200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>
              <a:lnSpc>
                <a:spcPct val="15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 sz="2000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>
              <a:lnSpc>
                <a:spcPct val="15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z="2000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Plano Nacional 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 Promoção, Proteção e Defesa</a:t>
            </a:r>
            <a:br>
              <a:rPr lang="en-GB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do Direito de Crianças e Adolescentes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à Convivência Familiar e Comunitária</a:t>
            </a:r>
            <a:br>
              <a:rPr lang="en-GB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(2007-2015)</a:t>
            </a:r>
          </a:p>
          <a:p>
            <a:pPr algn="r">
              <a:lnSpc>
                <a:spcPct val="15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z="2800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-762000" y="5410200"/>
            <a:ext cx="10363200" cy="16764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15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449263">
              <a:lnSpc>
                <a:spcPct val="150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/>
            </a:pPr>
            <a:endParaRPr lang="en-GB" sz="2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9925" y="6137275"/>
            <a:ext cx="824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2057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6477000" y="6019800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r:id="rId6" imgW="1809524" imgH="523810" progId="">
                  <p:embed/>
                </p:oleObj>
              </mc:Choice>
              <mc:Fallback>
                <p:oleObj r:id="rId6" imgW="1809524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6019800"/>
                        <a:ext cx="1600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905000" y="6629400"/>
            <a:ext cx="6248400" cy="1588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905000" y="6096000"/>
            <a:ext cx="453231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Ministério do Desenvolvimento Social e Combate à Fome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400" b="1">
                <a:solidFill>
                  <a:srgbClr val="000000"/>
                </a:solidFill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Secretaria Especial dos Direitos Humanos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800475" y="5486400"/>
            <a:ext cx="53911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800" b="1">
                <a:solidFill>
                  <a:srgbClr val="000000"/>
                </a:solidFill>
                <a:latin typeface="Franklin Gothic Medium" pitchFamily="34" charset="0"/>
                <a:ea typeface="Arial Unicode MS" pitchFamily="34" charset="-128"/>
                <a:cs typeface="Arial Unicode MS" pitchFamily="34" charset="-128"/>
              </a:rPr>
              <a:t>Conselho Nacional de Assistência Social – CNAS</a:t>
            </a:r>
          </a:p>
        </p:txBody>
      </p:sp>
    </p:spTree>
    <p:extLst>
      <p:ext uri="{BB962C8B-B14F-4D97-AF65-F5344CB8AC3E}">
        <p14:creationId xmlns:p14="http://schemas.microsoft.com/office/powerpoint/2010/main" val="1464040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63800"/>
            <a:ext cx="7772400" cy="11493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82000"/>
              </a:lnSpc>
              <a:buClr>
                <a:srgbClr val="000000"/>
              </a:buClr>
            </a:pPr>
            <a:endParaRPr lang="pt-BR" sz="440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64000"/>
            <a:ext cx="6400800" cy="17589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1" hangingPunct="1"/>
            <a:endParaRPr lang="pt-BR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lum bright="3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6000" contrast="-6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0"/>
            <a:ext cx="929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38200" y="304800"/>
            <a:ext cx="72390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ADOÇÃO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8991600" cy="70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r>
              <a:rPr lang="en-GB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GARANTIA DE DIREITOS: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Encontrar uma 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família</a:t>
            </a: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para a criança ou adolescente privado da convivência familiar e comunitária. Restituir à criança e ao adolescente o status perdido de filho e filha.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pt-BR" b="1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EXCEPCIONALIDADE DA ADOÇÃO: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Adoção como última alternativa, quando se esgotam as possibilidades de preservação dos vínculos com a </a:t>
            </a:r>
            <a:r>
              <a:rPr lang="pt-BR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familia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 origem.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pt-BR" b="1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Enfatiza-se a </a:t>
            </a:r>
            <a:r>
              <a:rPr lang="pt-BR" sz="32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busca ativa 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 adotantes para crianças maiores e adolescentes, afrodescendentes, com deficiência, com transtorno mental, vivendo com HIV e grupos de irmãos, dentre outras.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 b="1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28600" y="152400"/>
            <a:ext cx="8763000" cy="581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Arial" pitchFamily="34" charset="0"/>
              <a:buNone/>
              <a:defRPr/>
            </a:pPr>
            <a:r>
              <a:rPr lang="en-GB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5490A8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Plano Nacional e Mudança de Paradigmas</a:t>
            </a:r>
          </a:p>
        </p:txBody>
      </p:sp>
    </p:spTree>
    <p:extLst>
      <p:ext uri="{BB962C8B-B14F-4D97-AF65-F5344CB8AC3E}">
        <p14:creationId xmlns:p14="http://schemas.microsoft.com/office/powerpoint/2010/main" val="3137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5. Mobilizar as famílias com experiência em adoção para a socialização, criação e fortalecimento de grupos de estudo e apoio à adoção, preparação e apoio de futuros adotantes, discussão e divulgação do tema na sociedade e incentivo às adoções daquelas crianças e adolescentes que, por motivos diversos, têm sido preteridos pelos adotantes (crianças maiores e adolescentes, afrodescendentes e pertencentes a minorias étnicas, com deficiência, com transtornos mentais e outros agravos, com necessidades específicas de saúde, grupo de irmãos e outros)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0" dirty="0">
                <a:solidFill>
                  <a:srgbClr val="00B0F0"/>
                </a:solidFill>
              </a:rPr>
              <a:t>Eixo 4 - Mobilização, Articulação e Participação.</a:t>
            </a:r>
            <a:endParaRPr lang="pt-B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48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2DFE8B-39D3-4F7B-8F62-180F887A1D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750</Words>
  <Application>Microsoft Office PowerPoint</Application>
  <PresentationFormat>Apresentação na tela (4:3)</PresentationFormat>
  <Paragraphs>135</Paragraphs>
  <Slides>29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BrainstrmSess</vt:lpstr>
      <vt:lpstr>Como Estruturar a Busca Ativa no Âmbito do Judiciário</vt:lpstr>
      <vt:lpstr>2008 – “Busca Ativa” </vt:lpstr>
      <vt:lpstr>Apresentação do PowerPoint</vt:lpstr>
      <vt:lpstr>Virtual é Legal</vt:lpstr>
      <vt:lpstr>Constituição Federal:  Convivência Familiar e Comunitária</vt:lpstr>
      <vt:lpstr>Estatuto da Criança e do Adolescente 1990</vt:lpstr>
      <vt:lpstr>Apresentação do PowerPoint</vt:lpstr>
      <vt:lpstr>Apresentação do PowerPoint</vt:lpstr>
      <vt:lpstr>Eixo 4 - Mobilização, Articulação e Participação.</vt:lpstr>
      <vt:lpstr>XIV ENAPA – São Paulo</vt:lpstr>
      <vt:lpstr>Apresentação do PowerPoint</vt:lpstr>
      <vt:lpstr>Nova Lei Nacional de Adoção - LEI Nº 12.010, DE 3 DE AGOSTO DE 2009.</vt:lpstr>
      <vt:lpstr>NOVO CNA - 2015</vt:lpstr>
      <vt:lpstr>Apresentação do PowerPoint</vt:lpstr>
      <vt:lpstr>Apresentação do PowerPoint</vt:lpstr>
      <vt:lpstr>Cadastro Nacional de Crianças Acolhidas</vt:lpstr>
      <vt:lpstr>ADOÇÕES NECESSÁRIAS</vt:lpstr>
      <vt:lpstr>http://queroumafamilia.mprj.mp.br</vt:lpstr>
      <vt:lpstr>http://www.adoteumpequenotorcedor.com/</vt:lpstr>
      <vt:lpstr>https://www.tjpe.jus.br/web/ceja/criancas-e-adolescentes-aptos-para-adocao-em-pe</vt:lpstr>
      <vt:lpstr>http://www.adocaotardia.com/</vt:lpstr>
      <vt:lpstr>http://www.tjes.jus.br/esperandoporvoce/</vt:lpstr>
      <vt:lpstr>Apresentação do PowerPoint</vt:lpstr>
      <vt:lpstr>O IDEAL É REAL</vt:lpstr>
      <vt:lpstr>ADOÇÕES NECESSÁRIAS</vt:lpstr>
      <vt:lpstr>Destituição do Poder Familiar TEMPO DOS PROCESSOS RELACIONADOS À ADOÇÃO NO BRASIL UMA ANÁLISE SOBRE OS IMPACTOS DA ATUAÇÃO DO PODER JUDICIÁRIO   </vt:lpstr>
      <vt:lpstr>O Segundo Abandono...</vt:lpstr>
      <vt:lpstr>A Supremacia do Direito da Criança e do Adolescente</vt:lpstr>
      <vt:lpstr>Eliana Bayer Knopman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2015-04-22T19:35:04Z</dcterms:created>
  <dcterms:modified xsi:type="dcterms:W3CDTF">2017-06-13T15:54:50Z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