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406" r:id="rId3"/>
    <p:sldId id="330" r:id="rId4"/>
    <p:sldId id="413" r:id="rId5"/>
    <p:sldId id="300" r:id="rId6"/>
    <p:sldId id="364" r:id="rId7"/>
    <p:sldId id="392" r:id="rId8"/>
    <p:sldId id="339" r:id="rId9"/>
    <p:sldId id="337" r:id="rId10"/>
    <p:sldId id="335" r:id="rId11"/>
    <p:sldId id="414" r:id="rId12"/>
    <p:sldId id="389" r:id="rId13"/>
    <p:sldId id="368" r:id="rId14"/>
    <p:sldId id="270" r:id="rId15"/>
    <p:sldId id="271" r:id="rId16"/>
    <p:sldId id="311" r:id="rId17"/>
    <p:sldId id="312" r:id="rId18"/>
    <p:sldId id="327" r:id="rId19"/>
    <p:sldId id="272" r:id="rId20"/>
    <p:sldId id="353" r:id="rId21"/>
    <p:sldId id="341" r:id="rId22"/>
    <p:sldId id="398" r:id="rId23"/>
    <p:sldId id="343" r:id="rId24"/>
    <p:sldId id="285" r:id="rId25"/>
    <p:sldId id="287" r:id="rId26"/>
    <p:sldId id="380" r:id="rId27"/>
    <p:sldId id="348" r:id="rId28"/>
    <p:sldId id="376" r:id="rId29"/>
    <p:sldId id="344" r:id="rId30"/>
    <p:sldId id="288" r:id="rId31"/>
    <p:sldId id="355" r:id="rId32"/>
    <p:sldId id="426" r:id="rId33"/>
    <p:sldId id="415" r:id="rId34"/>
    <p:sldId id="304" r:id="rId35"/>
    <p:sldId id="305" r:id="rId36"/>
    <p:sldId id="306" r:id="rId37"/>
    <p:sldId id="307" r:id="rId38"/>
    <p:sldId id="308" r:id="rId39"/>
    <p:sldId id="416" r:id="rId40"/>
    <p:sldId id="342" r:id="rId41"/>
    <p:sldId id="315" r:id="rId42"/>
    <p:sldId id="390" r:id="rId43"/>
    <p:sldId id="377" r:id="rId44"/>
    <p:sldId id="378" r:id="rId45"/>
    <p:sldId id="379" r:id="rId46"/>
    <p:sldId id="402" r:id="rId47"/>
    <p:sldId id="381" r:id="rId48"/>
    <p:sldId id="382" r:id="rId49"/>
    <p:sldId id="425" r:id="rId50"/>
    <p:sldId id="326" r:id="rId51"/>
    <p:sldId id="350" r:id="rId52"/>
    <p:sldId id="403" r:id="rId53"/>
    <p:sldId id="408" r:id="rId54"/>
    <p:sldId id="359" r:id="rId55"/>
    <p:sldId id="423" r:id="rId56"/>
    <p:sldId id="412" r:id="rId5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6600"/>
    <a:srgbClr val="D6009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60" autoAdjust="0"/>
    <p:restoredTop sz="94760" autoAdjust="0"/>
  </p:normalViewPr>
  <p:slideViewPr>
    <p:cSldViewPr>
      <p:cViewPr varScale="1">
        <p:scale>
          <a:sx n="86" d="100"/>
          <a:sy n="86" d="100"/>
        </p:scale>
        <p:origin x="-1482" y="-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D5ADA-1C92-4357-9B2A-B11FA74BE23F}" type="datetimeFigureOut">
              <a:rPr lang="pt-BR" smtClean="0"/>
              <a:t>16/06/2017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190E-BAC2-4AF1-B995-7A82E9E55C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431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D5ADA-1C92-4357-9B2A-B11FA74BE23F}" type="datetimeFigureOut">
              <a:rPr lang="pt-BR" smtClean="0"/>
              <a:t>16/06/2017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190E-BAC2-4AF1-B995-7A82E9E55C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575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D5ADA-1C92-4357-9B2A-B11FA74BE23F}" type="datetimeFigureOut">
              <a:rPr lang="pt-BR" smtClean="0"/>
              <a:t>16/06/2017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190E-BAC2-4AF1-B995-7A82E9E55C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889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D5ADA-1C92-4357-9B2A-B11FA74BE23F}" type="datetimeFigureOut">
              <a:rPr lang="pt-BR" smtClean="0"/>
              <a:t>16/06/2017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190E-BAC2-4AF1-B995-7A82E9E55C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3858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D5ADA-1C92-4357-9B2A-B11FA74BE23F}" type="datetimeFigureOut">
              <a:rPr lang="pt-BR" smtClean="0"/>
              <a:t>16/06/2017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190E-BAC2-4AF1-B995-7A82E9E55C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6777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D5ADA-1C92-4357-9B2A-B11FA74BE23F}" type="datetimeFigureOut">
              <a:rPr lang="pt-BR" smtClean="0"/>
              <a:t>16/06/2017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190E-BAC2-4AF1-B995-7A82E9E55C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421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D5ADA-1C92-4357-9B2A-B11FA74BE23F}" type="datetimeFigureOut">
              <a:rPr lang="pt-BR" smtClean="0"/>
              <a:t>16/06/2017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190E-BAC2-4AF1-B995-7A82E9E55C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8687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D5ADA-1C92-4357-9B2A-B11FA74BE23F}" type="datetimeFigureOut">
              <a:rPr lang="pt-BR" smtClean="0"/>
              <a:t>16/06/2017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190E-BAC2-4AF1-B995-7A82E9E55C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635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D5ADA-1C92-4357-9B2A-B11FA74BE23F}" type="datetimeFigureOut">
              <a:rPr lang="pt-BR" smtClean="0"/>
              <a:t>16/06/2017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190E-BAC2-4AF1-B995-7A82E9E55C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8976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D5ADA-1C92-4357-9B2A-B11FA74BE23F}" type="datetimeFigureOut">
              <a:rPr lang="pt-BR" smtClean="0"/>
              <a:t>16/06/2017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190E-BAC2-4AF1-B995-7A82E9E55C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660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D5ADA-1C92-4357-9B2A-B11FA74BE23F}" type="datetimeFigureOut">
              <a:rPr lang="pt-BR" smtClean="0"/>
              <a:t>16/06/2017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190E-BAC2-4AF1-B995-7A82E9E55C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313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D5ADA-1C92-4357-9B2A-B11FA74BE23F}" type="datetimeFigureOut">
              <a:rPr lang="pt-BR" smtClean="0"/>
              <a:t>16/06/2017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6190E-BAC2-4AF1-B995-7A82E9E55C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748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2" y="548680"/>
            <a:ext cx="8615244" cy="554461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115616" y="548680"/>
            <a:ext cx="6768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Importância do pré-adoção.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051720" y="2204864"/>
            <a:ext cx="52565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Desenvolvimento  do </a:t>
            </a:r>
          </a:p>
          <a:p>
            <a:pPr algn="ctr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papel</a:t>
            </a:r>
          </a:p>
          <a:p>
            <a:pPr algn="ctr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dos pais.</a:t>
            </a:r>
          </a:p>
        </p:txBody>
      </p:sp>
    </p:spTree>
    <p:extLst>
      <p:ext uri="{BB962C8B-B14F-4D97-AF65-F5344CB8AC3E}">
        <p14:creationId xmlns:p14="http://schemas.microsoft.com/office/powerpoint/2010/main" val="521283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224136"/>
          </a:xfr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7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</a:t>
            </a:r>
            <a:r>
              <a:rPr lang="pt-BR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280920" cy="5040560"/>
          </a:xfrm>
        </p:spPr>
        <p:txBody>
          <a:bodyPr/>
          <a:lstStyle/>
          <a:p>
            <a:pPr marL="0" indent="0" algn="ctr">
              <a:buNone/>
            </a:pP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desejo ser pai e mãe?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579" y="2247442"/>
            <a:ext cx="3897621" cy="437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06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56" y="836711"/>
            <a:ext cx="6984776" cy="5710055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395536" y="188640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onde vem a motivação?</a:t>
            </a:r>
          </a:p>
        </p:txBody>
      </p:sp>
    </p:spTree>
    <p:extLst>
      <p:ext uri="{BB962C8B-B14F-4D97-AF65-F5344CB8AC3E}">
        <p14:creationId xmlns:p14="http://schemas.microsoft.com/office/powerpoint/2010/main" val="2705676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42862"/>
            <a:ext cx="8472053" cy="6464973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47531" y="93812"/>
            <a:ext cx="86169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O desejo de adotar </a:t>
            </a:r>
          </a:p>
          <a:p>
            <a:pPr algn="ctr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não é unívoco, sejam casais , pares </a:t>
            </a:r>
            <a:r>
              <a:rPr lang="pt-B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homoafetivos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  e família extensa.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67543" y="3717032"/>
            <a:ext cx="8424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Há elementos de subjetividade em cada um.</a:t>
            </a:r>
          </a:p>
        </p:txBody>
      </p:sp>
    </p:spTree>
    <p:extLst>
      <p:ext uri="{BB962C8B-B14F-4D97-AF65-F5344CB8AC3E}">
        <p14:creationId xmlns:p14="http://schemas.microsoft.com/office/powerpoint/2010/main" val="58596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30816" cy="6048672"/>
          </a:xfrm>
        </p:spPr>
        <p:txBody>
          <a:bodyPr>
            <a:noAutofit/>
          </a:bodyPr>
          <a:lstStyle/>
          <a:p>
            <a:pPr algn="r"/>
            <a:b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novos pais</a:t>
            </a:r>
            <a:b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precisam estar</a:t>
            </a:r>
            <a:b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alinhados no </a:t>
            </a:r>
            <a:b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desejo de </a:t>
            </a:r>
            <a:b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adotar . </a:t>
            </a:r>
            <a:b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Resolver </a:t>
            </a:r>
            <a:b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seus conflitos </a:t>
            </a:r>
            <a:b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pessoais antes</a:t>
            </a:r>
            <a:b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filho chegar.</a:t>
            </a:r>
            <a:b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10" y="1124744"/>
            <a:ext cx="5010810" cy="3891892"/>
          </a:xfrm>
        </p:spPr>
      </p:pic>
    </p:spTree>
    <p:extLst>
      <p:ext uri="{BB962C8B-B14F-4D97-AF65-F5344CB8AC3E}">
        <p14:creationId xmlns:p14="http://schemas.microsoft.com/office/powerpoint/2010/main" val="1661762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05009"/>
            <a:ext cx="8848982" cy="653635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51521" y="205010"/>
            <a:ext cx="8712967" cy="658641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Informação;</a:t>
            </a:r>
          </a:p>
          <a:p>
            <a:pPr algn="ctr"/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Maturidade em torno do tema;</a:t>
            </a:r>
          </a:p>
          <a:p>
            <a:pPr algn="ctr"/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Conscientização ;</a:t>
            </a:r>
          </a:p>
          <a:p>
            <a:pPr algn="ctr"/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Exige tempo—só o curso?</a:t>
            </a:r>
          </a:p>
        </p:txBody>
      </p:sp>
    </p:spTree>
    <p:extLst>
      <p:ext uri="{BB962C8B-B14F-4D97-AF65-F5344CB8AC3E}">
        <p14:creationId xmlns:p14="http://schemas.microsoft.com/office/powerpoint/2010/main" val="3470040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03" y="207191"/>
            <a:ext cx="8865744" cy="655272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51522" y="260648"/>
            <a:ext cx="73151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/>
              <a:t>Falta de preparação</a:t>
            </a:r>
          </a:p>
          <a:p>
            <a:r>
              <a:rPr lang="pt-BR" sz="6000" b="1" dirty="0"/>
              <a:t>     assimilada...</a:t>
            </a:r>
          </a:p>
          <a:p>
            <a:endParaRPr lang="pt-BR" sz="2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251521" y="4509120"/>
            <a:ext cx="9081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/>
              <a:t>Decepções e desajustes </a:t>
            </a:r>
          </a:p>
          <a:p>
            <a:pPr algn="ctr"/>
            <a:r>
              <a:rPr lang="pt-BR" sz="6000" b="1" dirty="0"/>
              <a:t>de ambas partes.</a:t>
            </a:r>
          </a:p>
        </p:txBody>
      </p:sp>
    </p:spTree>
    <p:extLst>
      <p:ext uri="{BB962C8B-B14F-4D97-AF65-F5344CB8AC3E}">
        <p14:creationId xmlns:p14="http://schemas.microsoft.com/office/powerpoint/2010/main" val="2566112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3724708" cy="4222606"/>
          </a:xfrm>
          <a:prstGeom prst="rect">
            <a:avLst/>
          </a:prstGeom>
          <a:ln w="76200">
            <a:solidFill>
              <a:schemeClr val="bg2">
                <a:lumMod val="50000"/>
              </a:schemeClr>
            </a:solidFill>
          </a:ln>
        </p:spPr>
      </p:pic>
      <p:pic>
        <p:nvPicPr>
          <p:cNvPr id="3" name="Espaço Reservado para Conteúdo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140968"/>
            <a:ext cx="5844937" cy="3581164"/>
          </a:xfrm>
          <a:prstGeom prst="rect">
            <a:avLst/>
          </a:prstGeom>
          <a:ln w="57150">
            <a:solidFill>
              <a:schemeClr val="bg2">
                <a:lumMod val="75000"/>
              </a:schemeClr>
            </a:solidFill>
          </a:ln>
        </p:spPr>
      </p:pic>
      <p:sp>
        <p:nvSpPr>
          <p:cNvPr id="4" name="CaixaDeTexto 3"/>
          <p:cNvSpPr txBox="1"/>
          <p:nvPr/>
        </p:nvSpPr>
        <p:spPr>
          <a:xfrm>
            <a:off x="4283968" y="548680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Perfil do seu</a:t>
            </a:r>
          </a:p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FILHO.</a:t>
            </a:r>
          </a:p>
          <a:p>
            <a:pPr algn="ctr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 REAL</a:t>
            </a:r>
          </a:p>
        </p:txBody>
      </p:sp>
    </p:spTree>
    <p:extLst>
      <p:ext uri="{BB962C8B-B14F-4D97-AF65-F5344CB8AC3E}">
        <p14:creationId xmlns:p14="http://schemas.microsoft.com/office/powerpoint/2010/main" val="2921596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6124"/>
            <a:ext cx="4934441" cy="4757760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</p:pic>
      <p:pic>
        <p:nvPicPr>
          <p:cNvPr id="3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48680"/>
            <a:ext cx="4162605" cy="5550140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  <p:sp>
        <p:nvSpPr>
          <p:cNvPr id="4" name="CaixaDeTexto 3"/>
          <p:cNvSpPr txBox="1"/>
          <p:nvPr/>
        </p:nvSpPr>
        <p:spPr>
          <a:xfrm>
            <a:off x="467544" y="5445224"/>
            <a:ext cx="3906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Será este  ???</a:t>
            </a:r>
          </a:p>
        </p:txBody>
      </p:sp>
    </p:spTree>
    <p:extLst>
      <p:ext uri="{BB962C8B-B14F-4D97-AF65-F5344CB8AC3E}">
        <p14:creationId xmlns:p14="http://schemas.microsoft.com/office/powerpoint/2010/main" val="1238218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ália\Pictures\2017-03-14\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508437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0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534" y="47851"/>
            <a:ext cx="4860032" cy="364502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23528" y="387967"/>
            <a:ext cx="424847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Simulação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348" y="3660938"/>
            <a:ext cx="3915218" cy="293641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75" y="2780928"/>
            <a:ext cx="4753561" cy="356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600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2" y="548680"/>
            <a:ext cx="8615244" cy="554461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9512" y="404664"/>
            <a:ext cx="87785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importância do pré-adoção:</a:t>
            </a:r>
          </a:p>
          <a:p>
            <a:pPr algn="ctr"/>
            <a:endParaRPr lang="pt-BR" sz="4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desenvolvimento </a:t>
            </a:r>
          </a:p>
          <a:p>
            <a:pPr algn="ctr"/>
            <a:r>
              <a:rPr lang="pt-BR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papel</a:t>
            </a:r>
          </a:p>
          <a:p>
            <a:pPr algn="ctr"/>
            <a:endParaRPr lang="pt-BR" sz="4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 / mãe</a:t>
            </a:r>
          </a:p>
        </p:txBody>
      </p:sp>
      <p:pic>
        <p:nvPicPr>
          <p:cNvPr id="1026" name="Picture 2" descr="C:\Users\Hália\Downloads\ESLAIDES\pinheiro nebl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74" y="332656"/>
            <a:ext cx="870825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42842" y="404664"/>
            <a:ext cx="516526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Pré-adoção-Desde 1996.</a:t>
            </a:r>
          </a:p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Curitiba-PR</a:t>
            </a:r>
          </a:p>
          <a:p>
            <a:r>
              <a:rPr lang="pt-BR" dirty="0"/>
              <a:t>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39552" y="1988840"/>
            <a:ext cx="33123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10 módulos:</a:t>
            </a:r>
          </a:p>
          <a:p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5 da VIJ</a:t>
            </a:r>
          </a:p>
          <a:p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5 do GAA</a:t>
            </a:r>
          </a:p>
        </p:txBody>
      </p:sp>
    </p:spTree>
    <p:extLst>
      <p:ext uri="{BB962C8B-B14F-4D97-AF65-F5344CB8AC3E}">
        <p14:creationId xmlns:p14="http://schemas.microsoft.com/office/powerpoint/2010/main" val="375925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3143"/>
            <a:ext cx="8604448" cy="645333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012160" y="548680"/>
            <a:ext cx="28438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Adoção                   de </a:t>
            </a:r>
          </a:p>
          <a:p>
            <a:pPr algn="ctr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     irmãs</a:t>
            </a:r>
          </a:p>
        </p:txBody>
      </p:sp>
    </p:spTree>
    <p:extLst>
      <p:ext uri="{BB962C8B-B14F-4D97-AF65-F5344CB8AC3E}">
        <p14:creationId xmlns:p14="http://schemas.microsoft.com/office/powerpoint/2010/main" val="507016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19661" cy="655272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23528" y="404664"/>
            <a:ext cx="82089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Pais chamarão a criança de </a:t>
            </a:r>
            <a:r>
              <a:rPr lang="pt-B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FILHO</a:t>
            </a:r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e ele o chamará de</a:t>
            </a:r>
          </a:p>
          <a:p>
            <a:pPr algn="ctr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PAI-MÃE </a:t>
            </a:r>
          </a:p>
          <a:p>
            <a:pPr algn="ctr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mas precisará </a:t>
            </a:r>
            <a:r>
              <a:rPr lang="pt-BR" sz="4400" b="1" u="sng" dirty="0">
                <a:latin typeface="Arial" panose="020B0604020202020204" pitchFamily="34" charset="0"/>
                <a:cs typeface="Arial" panose="020B0604020202020204" pitchFamily="34" charset="0"/>
              </a:rPr>
              <a:t>sentir</a:t>
            </a:r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 que você é realmente pai ou mãe . Ele fará o caminho do nascimento—RENASCERÁ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6263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13599"/>
            <a:ext cx="4624573" cy="662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7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51" y="188640"/>
            <a:ext cx="8718658" cy="638073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40074" y="800471"/>
            <a:ext cx="835240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Mesmo que o filho </a:t>
            </a:r>
          </a:p>
          <a:p>
            <a:pPr algn="ctr"/>
            <a:r>
              <a:rPr lang="pt-B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chegue pequenino,</a:t>
            </a:r>
          </a:p>
          <a:p>
            <a:pPr algn="ctr"/>
            <a:r>
              <a:rPr lang="pt-B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 vida não começou naquele dia.</a:t>
            </a:r>
          </a:p>
          <a:p>
            <a:pPr algn="ctr"/>
            <a:endParaRPr lang="pt-BR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 traz uma história de vida</a:t>
            </a:r>
            <a:r>
              <a:rPr lang="pt-B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7557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47" y="188640"/>
            <a:ext cx="8854949" cy="648072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95536" y="332656"/>
            <a:ext cx="83529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 decorrer da vida</a:t>
            </a:r>
          </a:p>
          <a:p>
            <a:pPr algn="ctr"/>
            <a:r>
              <a:rPr lang="pt-B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muitas semelhanças </a:t>
            </a:r>
          </a:p>
          <a:p>
            <a:pPr algn="ctr"/>
            <a:r>
              <a:rPr lang="pt-B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irão aparecer,</a:t>
            </a:r>
          </a:p>
          <a:p>
            <a:pPr algn="ctr"/>
            <a:r>
              <a:rPr lang="pt-B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diferenças também .</a:t>
            </a:r>
          </a:p>
          <a:p>
            <a:pPr algn="ctr"/>
            <a:endParaRPr lang="pt-BR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Mesmo assim continuará FILHO</a:t>
            </a:r>
          </a:p>
        </p:txBody>
      </p:sp>
    </p:spTree>
    <p:extLst>
      <p:ext uri="{BB962C8B-B14F-4D97-AF65-F5344CB8AC3E}">
        <p14:creationId xmlns:p14="http://schemas.microsoft.com/office/powerpoint/2010/main" val="83818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84976" cy="655272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23528" y="332656"/>
            <a:ext cx="84249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Tratar o FILHO de acordo com a etapa de seu desenvolvimento;</a:t>
            </a:r>
          </a:p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Explicar regras, decisões : ouvi-lo ;</a:t>
            </a:r>
          </a:p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Atitudes são mais importantes que conselhos;</a:t>
            </a:r>
          </a:p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Fundamental : respeito e coerência;</a:t>
            </a:r>
          </a:p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Decepções surgem :o tempo resolverá.</a:t>
            </a:r>
          </a:p>
          <a:p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Filho não sabe o que é família !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696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6632"/>
            <a:ext cx="4464496" cy="6596886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251520" y="548680"/>
            <a:ext cx="34563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adulto é que deve</a:t>
            </a:r>
          </a:p>
          <a:p>
            <a:pPr algn="ctr"/>
            <a:r>
              <a:rPr lang="pt-B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adaptar-se</a:t>
            </a:r>
          </a:p>
          <a:p>
            <a:pPr algn="ctr"/>
            <a:r>
              <a:rPr lang="pt-B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</a:p>
          <a:p>
            <a:pPr algn="ctr"/>
            <a:r>
              <a:rPr lang="pt-B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chegada do </a:t>
            </a:r>
          </a:p>
          <a:p>
            <a:pPr algn="ctr"/>
            <a:r>
              <a:rPr lang="pt-B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FILHO</a:t>
            </a:r>
          </a:p>
        </p:txBody>
      </p:sp>
    </p:spTree>
    <p:extLst>
      <p:ext uri="{BB962C8B-B14F-4D97-AF65-F5344CB8AC3E}">
        <p14:creationId xmlns:p14="http://schemas.microsoft.com/office/powerpoint/2010/main" val="3336096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3848"/>
            <a:ext cx="7272808" cy="648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21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4624"/>
            <a:ext cx="9036496" cy="137301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4800" dirty="0"/>
              <a:t>Pretendentes vão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556792"/>
            <a:ext cx="8784976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 S P O N T A N E A M E N T E</a:t>
            </a:r>
            <a:r>
              <a:rPr lang="pt-BR" sz="4800" dirty="0"/>
              <a:t> </a:t>
            </a:r>
          </a:p>
          <a:p>
            <a:pPr marL="0" indent="0" algn="ctr">
              <a:buNone/>
            </a:pPr>
            <a:r>
              <a:rPr lang="pt-BR" sz="4800" b="1" dirty="0">
                <a:solidFill>
                  <a:schemeClr val="bg1"/>
                </a:solidFill>
              </a:rPr>
              <a:t>ao Fórum.</a:t>
            </a:r>
          </a:p>
          <a:p>
            <a:pPr marL="0" indent="0" algn="ctr">
              <a:buNone/>
            </a:pPr>
            <a:r>
              <a:rPr lang="pt-BR" sz="4800" b="1" dirty="0">
                <a:solidFill>
                  <a:schemeClr val="bg1"/>
                </a:solidFill>
              </a:rPr>
              <a:t>Adoção é um ato intelectual e voluntário.</a:t>
            </a:r>
          </a:p>
          <a:p>
            <a:pPr marL="0" indent="0" algn="ctr">
              <a:buNone/>
            </a:pPr>
            <a:r>
              <a:rPr lang="pt-BR" sz="4800" b="1" dirty="0">
                <a:solidFill>
                  <a:schemeClr val="bg1"/>
                </a:solidFill>
              </a:rPr>
              <a:t>Pensar.</a:t>
            </a:r>
          </a:p>
          <a:p>
            <a:pPr marL="0" indent="0" algn="ctr">
              <a:buNone/>
            </a:pPr>
            <a:r>
              <a:rPr lang="pt-BR" sz="4800" b="1" dirty="0">
                <a:solidFill>
                  <a:schemeClr val="bg1"/>
                </a:solidFill>
              </a:rPr>
              <a:t>Agir com segurança.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52842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12968" cy="655272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11560" y="548681"/>
            <a:ext cx="79928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Para o Judiciário </a:t>
            </a:r>
          </a:p>
          <a:p>
            <a:pPr algn="ctr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o processo de adoção acabou com a sentença.</a:t>
            </a:r>
          </a:p>
          <a:p>
            <a:pPr algn="ctr"/>
            <a:endParaRPr lang="pt-B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Para você </a:t>
            </a:r>
          </a:p>
          <a:p>
            <a:pPr algn="ctr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e seu filho</a:t>
            </a:r>
          </a:p>
          <a:p>
            <a:pPr algn="ctr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 a vida apenas começou.</a:t>
            </a:r>
          </a:p>
        </p:txBody>
      </p:sp>
    </p:spTree>
    <p:extLst>
      <p:ext uri="{BB962C8B-B14F-4D97-AF65-F5344CB8AC3E}">
        <p14:creationId xmlns:p14="http://schemas.microsoft.com/office/powerpoint/2010/main" val="1340410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301006"/>
          </a:xfr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  preparar 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Pretendentes</a:t>
            </a:r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pt-B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Ansiosos , Com medo,</a:t>
            </a:r>
          </a:p>
          <a:p>
            <a:pPr marL="0" indent="0" algn="ctr">
              <a:buNone/>
            </a:pPr>
            <a:r>
              <a:rPr lang="pt-B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Queixosos, Má vontade,</a:t>
            </a:r>
          </a:p>
          <a:p>
            <a:pPr marL="0" indent="0" algn="ctr">
              <a:buNone/>
            </a:pPr>
            <a:r>
              <a:rPr lang="pt-B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Desgastados por tratamentos,</a:t>
            </a:r>
          </a:p>
          <a:p>
            <a:pPr marL="0" indent="0" algn="ctr">
              <a:buNone/>
            </a:pPr>
            <a:r>
              <a:rPr lang="pt-B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Esperançosos.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8846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28" y="74955"/>
            <a:ext cx="8856984" cy="648217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9512" y="188640"/>
            <a:ext cx="88019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Medos dos pais</a:t>
            </a:r>
          </a:p>
          <a:p>
            <a:pPr algn="ctr"/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Memória sobre o tempo de abandono;</a:t>
            </a:r>
          </a:p>
          <a:p>
            <a:pPr algn="ctr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Contato com crianças acolhidas;</a:t>
            </a:r>
          </a:p>
          <a:p>
            <a:pPr algn="ctr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Possibilidade de ter sido devolvida;</a:t>
            </a:r>
          </a:p>
          <a:p>
            <a:pPr algn="ctr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Contato com família de origem;</a:t>
            </a:r>
          </a:p>
          <a:p>
            <a:pPr algn="ctr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Vivências na instituição;</a:t>
            </a:r>
          </a:p>
          <a:p>
            <a:pPr algn="ctr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Frustração pelo abandono.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24428" y="5949280"/>
            <a:ext cx="8856984" cy="6573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41898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7697"/>
            <a:ext cx="5904656" cy="661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73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119"/>
            <a:ext cx="8892480" cy="661424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51520" y="188640"/>
            <a:ext cx="74888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GENÉTICA</a:t>
            </a:r>
          </a:p>
          <a:p>
            <a:pPr algn="ctr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Por ela recebemos </a:t>
            </a:r>
            <a:r>
              <a:rPr lang="pt-BR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gens</a:t>
            </a:r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 de gerações de antepassados  que não conhecemos.</a:t>
            </a:r>
          </a:p>
          <a:p>
            <a:pPr algn="ctr"/>
            <a:endParaRPr lang="pt-B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As diferenças não são produto da natureza mas socialmente construídas.</a:t>
            </a:r>
          </a:p>
        </p:txBody>
      </p:sp>
    </p:spTree>
    <p:extLst>
      <p:ext uri="{BB962C8B-B14F-4D97-AF65-F5344CB8AC3E}">
        <p14:creationId xmlns:p14="http://schemas.microsoft.com/office/powerpoint/2010/main" val="41472112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3508" y="188639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Genética - 25%</a:t>
            </a:r>
          </a:p>
          <a:p>
            <a:pPr algn="ctr"/>
            <a:r>
              <a:rPr lang="pt-BR" sz="4000" b="1" dirty="0" err="1">
                <a:solidFill>
                  <a:schemeClr val="bg1"/>
                </a:solidFill>
              </a:rPr>
              <a:t>Epigenética</a:t>
            </a:r>
            <a:r>
              <a:rPr lang="pt-BR" sz="4000" b="1" dirty="0">
                <a:solidFill>
                  <a:schemeClr val="bg1"/>
                </a:solidFill>
              </a:rPr>
              <a:t> - 75%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12079"/>
            <a:ext cx="8928992" cy="141286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79512" y="3140968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Transmutação: conversão de um estado para outro.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341297"/>
            <a:ext cx="8928992" cy="141286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23528" y="5949280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Vencer desafios !</a:t>
            </a:r>
          </a:p>
        </p:txBody>
      </p:sp>
    </p:spTree>
    <p:extLst>
      <p:ext uri="{BB962C8B-B14F-4D97-AF65-F5344CB8AC3E}">
        <p14:creationId xmlns:p14="http://schemas.microsoft.com/office/powerpoint/2010/main" val="2866721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2" y="332656"/>
            <a:ext cx="8576820" cy="626469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259632" y="764704"/>
            <a:ext cx="68407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Quem será contemplado na adoção?</a:t>
            </a:r>
          </a:p>
          <a:p>
            <a:endParaRPr lang="pt-B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O sonho dos pais?</a:t>
            </a:r>
          </a:p>
          <a:p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O sonho da criança?</a:t>
            </a:r>
          </a:p>
        </p:txBody>
      </p:sp>
    </p:spTree>
    <p:extLst>
      <p:ext uri="{BB962C8B-B14F-4D97-AF65-F5344CB8AC3E}">
        <p14:creationId xmlns:p14="http://schemas.microsoft.com/office/powerpoint/2010/main" val="7321908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836713"/>
            <a:ext cx="8856983" cy="5078313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Tão falando que vou ter nova família. Minha  vó , mãe de minha mãe, não me quer. Disse que sou filho de bandido, que tenho sangue ruim só porque  meu pai matou minha mãe e está</a:t>
            </a:r>
          </a:p>
          <a:p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 preso.“</a:t>
            </a:r>
            <a:r>
              <a:rPr lang="pt-B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”  esperando você!</a:t>
            </a:r>
          </a:p>
          <a:p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 Vem me “ “</a:t>
            </a:r>
            <a:r>
              <a:rPr lang="pt-B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buscá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Tiago—09 anos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193" y="3545186"/>
            <a:ext cx="1791518" cy="179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864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938139"/>
            <a:ext cx="2219325" cy="206692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23528" y="548680"/>
            <a:ext cx="8352928" cy="4031873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Eu e meu irmão “ </a:t>
            </a:r>
            <a:r>
              <a:rPr lang="pt-B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precisamo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” de pai e mãe. Ninguém “</a:t>
            </a:r>
            <a:r>
              <a:rPr lang="pt-B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” a gente pois</a:t>
            </a:r>
          </a:p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pt-B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semos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” grandes. Por que será? “</a:t>
            </a:r>
            <a:r>
              <a:rPr lang="pt-B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Tomamo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” banho e “</a:t>
            </a:r>
            <a:r>
              <a:rPr lang="pt-B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obedecemo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” a mãe social. Vem “ </a:t>
            </a:r>
            <a:r>
              <a:rPr lang="pt-B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buscá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nóis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”!</a:t>
            </a:r>
          </a:p>
          <a:p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Josué-9 anos e Artur 6 anos.</a:t>
            </a:r>
          </a:p>
        </p:txBody>
      </p:sp>
    </p:spTree>
    <p:extLst>
      <p:ext uri="{BB962C8B-B14F-4D97-AF65-F5344CB8AC3E}">
        <p14:creationId xmlns:p14="http://schemas.microsoft.com/office/powerpoint/2010/main" val="38601831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548680"/>
            <a:ext cx="8136904" cy="5509200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Estou aqui esperando</a:t>
            </a:r>
          </a:p>
          <a:p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 por um pai e uma mãe. Por que estão demorando?</a:t>
            </a:r>
          </a:p>
          <a:p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 Sou bonzinho.</a:t>
            </a:r>
          </a:p>
          <a:p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Não choro . Falam que sou especial.</a:t>
            </a:r>
          </a:p>
          <a:p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O que é isso?</a:t>
            </a:r>
          </a:p>
          <a:p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Cláudio-5 anos.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851535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965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332656"/>
            <a:ext cx="7488832" cy="600164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Estou alegre. Me falaram</a:t>
            </a:r>
          </a:p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 que hoje virá um novo </a:t>
            </a:r>
          </a:p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pai e nova mãe para me conhecer. Tomara que não</a:t>
            </a:r>
          </a:p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 me batam . Quero que </a:t>
            </a:r>
          </a:p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comprem uma camisa </a:t>
            </a:r>
          </a:p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de futebol , é o meu</a:t>
            </a:r>
          </a:p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 sonho ter uma.</a:t>
            </a:r>
          </a:p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Acho que estes não</a:t>
            </a:r>
          </a:p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 vão me devolver.</a:t>
            </a:r>
          </a:p>
          <a:p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Carlito-7 anos.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708920"/>
            <a:ext cx="2378292" cy="271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49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676455" cy="488050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67544" y="476672"/>
            <a:ext cx="82838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/>
              <a:t>Ter filhos </a:t>
            </a:r>
          </a:p>
          <a:p>
            <a:pPr algn="ctr"/>
            <a:r>
              <a:rPr lang="pt-BR" sz="4400" b="1" dirty="0"/>
              <a:t>não transformam </a:t>
            </a:r>
          </a:p>
          <a:p>
            <a:pPr algn="ctr"/>
            <a:r>
              <a:rPr lang="pt-BR" sz="4400" b="1" dirty="0"/>
              <a:t>as pessoas em pais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67544" y="5141154"/>
            <a:ext cx="8283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</a:rPr>
              <a:t>Será preciso</a:t>
            </a:r>
          </a:p>
          <a:p>
            <a:pPr algn="ctr"/>
            <a:r>
              <a:rPr lang="pt-BR" sz="4400" b="1" dirty="0">
                <a:solidFill>
                  <a:schemeClr val="bg1"/>
                </a:solidFill>
              </a:rPr>
              <a:t> ADOTÁ-LOS !</a:t>
            </a:r>
          </a:p>
        </p:txBody>
      </p:sp>
    </p:spTree>
    <p:extLst>
      <p:ext uri="{BB962C8B-B14F-4D97-AF65-F5344CB8AC3E}">
        <p14:creationId xmlns:p14="http://schemas.microsoft.com/office/powerpoint/2010/main" val="3653711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8832981" cy="662473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50371" y="3789040"/>
            <a:ext cx="876212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Estado psicológico desgastado.</a:t>
            </a:r>
          </a:p>
          <a:p>
            <a:pPr algn="ctr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Sociedade “cobra” o filho.</a:t>
            </a:r>
          </a:p>
          <a:p>
            <a:pPr algn="ctr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Frustração.</a:t>
            </a:r>
          </a:p>
          <a:p>
            <a:pPr algn="ctr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Inferioridade.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0371" y="188640"/>
            <a:ext cx="87621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Candidatos a pais:</a:t>
            </a:r>
          </a:p>
          <a:p>
            <a:pPr algn="ctr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solteiros , casais,</a:t>
            </a:r>
          </a:p>
          <a:p>
            <a:pPr algn="ctr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pares </a:t>
            </a:r>
            <a:r>
              <a:rPr lang="pt-BR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homoafetivos</a:t>
            </a:r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16848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0"/>
            <a:ext cx="8964996" cy="674136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9512" y="116632"/>
            <a:ext cx="8784976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Pretendente-enquanto espera: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Construir espaço  afetivo;</a:t>
            </a:r>
          </a:p>
          <a:p>
            <a:pPr algn="ctr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O que  é ser pai - mãe?</a:t>
            </a:r>
          </a:p>
          <a:p>
            <a:pPr algn="ctr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Canalizar energias;</a:t>
            </a:r>
          </a:p>
          <a:p>
            <a:pPr algn="ctr"/>
            <a:r>
              <a:rPr lang="pt-B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Amadurecer sua decisão;</a:t>
            </a:r>
          </a:p>
          <a:p>
            <a:pPr algn="ctr"/>
            <a:r>
              <a:rPr lang="pt-B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Desmistificar o filho  ideal;</a:t>
            </a:r>
          </a:p>
          <a:p>
            <a:pPr algn="ctr"/>
            <a:r>
              <a:rPr lang="pt-B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Crescimento interior;</a:t>
            </a:r>
          </a:p>
          <a:p>
            <a:pPr algn="ctr"/>
            <a:r>
              <a:rPr lang="pt-B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Solidificar a união.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15370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ângulo isósceles 1"/>
          <p:cNvSpPr/>
          <p:nvPr/>
        </p:nvSpPr>
        <p:spPr>
          <a:xfrm>
            <a:off x="1763688" y="1426298"/>
            <a:ext cx="5328592" cy="3888432"/>
          </a:xfrm>
          <a:prstGeom prst="triangle">
            <a:avLst>
              <a:gd name="adj" fmla="val 489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3" name="CaixaDeTexto 2"/>
          <p:cNvSpPr txBox="1"/>
          <p:nvPr/>
        </p:nvSpPr>
        <p:spPr>
          <a:xfrm>
            <a:off x="2627784" y="548680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Adotar-se</a:t>
            </a:r>
            <a:endParaRPr lang="pt-BR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7504" y="5373216"/>
            <a:ext cx="26642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</a:rPr>
              <a:t>Adotar</a:t>
            </a:r>
            <a:endParaRPr lang="pt-BR" sz="4000" b="1" dirty="0">
              <a:solidFill>
                <a:schemeClr val="bg1"/>
              </a:solidFill>
            </a:endParaRPr>
          </a:p>
          <a:p>
            <a:pPr algn="ctr"/>
            <a:r>
              <a:rPr lang="pt-BR" sz="4000" b="1" dirty="0">
                <a:solidFill>
                  <a:schemeClr val="bg1"/>
                </a:solidFill>
              </a:rPr>
              <a:t>o </a:t>
            </a: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FILHO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156176" y="5229200"/>
            <a:ext cx="28083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</a:rPr>
              <a:t>Ser</a:t>
            </a:r>
          </a:p>
          <a:p>
            <a:r>
              <a:rPr lang="pt-B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Adotado</a:t>
            </a:r>
            <a:endParaRPr lang="pt-BR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9269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260648"/>
            <a:ext cx="8496944" cy="57246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buscar ajuda psicológica:</a:t>
            </a:r>
          </a:p>
          <a:p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Perdas, luto;</a:t>
            </a:r>
          </a:p>
          <a:p>
            <a:pPr algn="ctr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Estressado;</a:t>
            </a:r>
          </a:p>
          <a:p>
            <a:pPr algn="ctr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Lidar com emoções;</a:t>
            </a:r>
          </a:p>
          <a:p>
            <a:pPr algn="ctr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Dificuldade na transição;</a:t>
            </a:r>
          </a:p>
          <a:p>
            <a:pPr algn="ctr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Sem motivo aparente.</a:t>
            </a:r>
          </a:p>
        </p:txBody>
      </p:sp>
    </p:spTree>
    <p:extLst>
      <p:ext uri="{BB962C8B-B14F-4D97-AF65-F5344CB8AC3E}">
        <p14:creationId xmlns:p14="http://schemas.microsoft.com/office/powerpoint/2010/main" val="18487189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3849"/>
            <a:ext cx="7560840" cy="631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433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7888992" cy="612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804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964" y="188640"/>
            <a:ext cx="5969372" cy="656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419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047"/>
            <a:ext cx="4778896" cy="418153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427984" y="188640"/>
            <a:ext cx="43924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/>
          </a:p>
          <a:p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Filmes infantis;</a:t>
            </a:r>
          </a:p>
          <a:p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Musiquinhas;</a:t>
            </a:r>
          </a:p>
          <a:p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Curativos;</a:t>
            </a:r>
          </a:p>
          <a:p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Lição de casa;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79512" y="4196747"/>
            <a:ext cx="88569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Festas infantis; Baladas?</a:t>
            </a:r>
          </a:p>
          <a:p>
            <a:pPr algn="ctr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Festas escolares;</a:t>
            </a:r>
          </a:p>
          <a:p>
            <a:pPr algn="ctr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Desenhos “Eu te amo!”</a:t>
            </a:r>
          </a:p>
        </p:txBody>
      </p:sp>
    </p:spTree>
    <p:extLst>
      <p:ext uri="{BB962C8B-B14F-4D97-AF65-F5344CB8AC3E}">
        <p14:creationId xmlns:p14="http://schemas.microsoft.com/office/powerpoint/2010/main" val="39676540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0906"/>
            <a:ext cx="6673914" cy="657658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187624" y="2852936"/>
            <a:ext cx="6912768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Histórico do filho pertence apenas aos pais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83639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92696"/>
            <a:ext cx="5598368" cy="5598368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251521" y="980728"/>
            <a:ext cx="29523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 da </a:t>
            </a:r>
          </a:p>
          <a:p>
            <a:pPr algn="ctr"/>
            <a:r>
              <a:rPr lang="pt-B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Chegada </a:t>
            </a:r>
          </a:p>
          <a:p>
            <a:pPr algn="ctr"/>
            <a:r>
              <a:rPr lang="pt-B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</a:p>
          <a:p>
            <a:pPr algn="ctr"/>
            <a:r>
              <a:rPr lang="pt-B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</a:t>
            </a:r>
          </a:p>
          <a:p>
            <a:pPr algn="ctr"/>
            <a:r>
              <a:rPr lang="pt-B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</a:t>
            </a:r>
          </a:p>
          <a:p>
            <a:pPr algn="ctr"/>
            <a:r>
              <a:rPr lang="pt-B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depois</a:t>
            </a:r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33626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ália\documentos\Hália - diversos\Fotos\Cardosinhos\DSC015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7884368" cy="591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627784" y="476672"/>
            <a:ext cx="5256584" cy="584775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pt-BR" dirty="0">
              <a:solidFill>
                <a:schemeClr val="bg1"/>
              </a:solidFill>
            </a:endParaRPr>
          </a:p>
          <a:p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Chegada em 2008</a:t>
            </a:r>
          </a:p>
          <a:p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7 anos e meio</a:t>
            </a:r>
            <a:r>
              <a:rPr lang="pt-BR" dirty="0">
                <a:solidFill>
                  <a:schemeClr val="bg1"/>
                </a:solidFill>
              </a:rPr>
              <a:t>.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sz="2800" b="1" dirty="0">
                <a:solidFill>
                  <a:schemeClr val="bg1"/>
                </a:solidFill>
              </a:rPr>
              <a:t>     Fevereiro de 2017 </a:t>
            </a:r>
          </a:p>
          <a:p>
            <a:r>
              <a:rPr lang="pt-BR" sz="2800" b="1" dirty="0">
                <a:solidFill>
                  <a:schemeClr val="bg1"/>
                </a:solidFill>
              </a:rPr>
              <a:t>                    aos </a:t>
            </a:r>
          </a:p>
          <a:p>
            <a:r>
              <a:rPr lang="pt-BR" sz="2800" b="1" dirty="0">
                <a:solidFill>
                  <a:schemeClr val="bg1"/>
                </a:solidFill>
              </a:rPr>
              <a:t>              15 anos !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990" y="476672"/>
            <a:ext cx="3010010" cy="605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68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88640"/>
            <a:ext cx="39239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Imaginam que </a:t>
            </a:r>
          </a:p>
          <a:p>
            <a:pPr algn="ctr"/>
            <a:r>
              <a:rPr lang="pt-B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entregando os documentos</a:t>
            </a:r>
          </a:p>
          <a:p>
            <a:pPr algn="ctr"/>
            <a:r>
              <a:rPr lang="pt-B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assistindo </a:t>
            </a:r>
          </a:p>
          <a:p>
            <a:pPr algn="ctr"/>
            <a:r>
              <a:rPr lang="pt-B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encontros já</a:t>
            </a:r>
          </a:p>
          <a:p>
            <a:pPr algn="ctr"/>
            <a:r>
              <a:rPr lang="pt-B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receberão o filho. </a:t>
            </a:r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ideal.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908720"/>
            <a:ext cx="5256584" cy="525658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0461506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004"/>
            <a:ext cx="9480745" cy="710140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79512" y="908720"/>
            <a:ext cx="54726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Namore, passeie,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Leia,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Converse , Leia,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Faça ginástica,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Leia,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Frequente os </a:t>
            </a:r>
            <a:r>
              <a:rPr lang="pt-BR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GAAs</a:t>
            </a:r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Leia,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Veja filmes infantis,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Ginástica !!!!!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07504" y="332656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Enquanto espera seu FILHO chegar</a:t>
            </a:r>
          </a:p>
        </p:txBody>
      </p:sp>
    </p:spTree>
    <p:extLst>
      <p:ext uri="{BB962C8B-B14F-4D97-AF65-F5344CB8AC3E}">
        <p14:creationId xmlns:p14="http://schemas.microsoft.com/office/powerpoint/2010/main" val="6848996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63052"/>
            <a:ext cx="8857924" cy="667831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9511" y="188640"/>
            <a:ext cx="8785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Pais são os pilares emocionais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619672" y="5229200"/>
            <a:ext cx="504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Família é o </a:t>
            </a:r>
          </a:p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Alicerce da vida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12376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1560" y="188640"/>
            <a:ext cx="8136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8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pt-BR" sz="8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Filho em casa....</a:t>
            </a:r>
          </a:p>
          <a:p>
            <a:pPr algn="ctr"/>
            <a:endParaRPr lang="pt-BR" sz="8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pt-BR" sz="8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Seu para sempre. </a:t>
            </a:r>
            <a:endParaRPr lang="pt-BR" sz="8000" dirty="0"/>
          </a:p>
        </p:txBody>
      </p:sp>
    </p:spTree>
    <p:extLst>
      <p:ext uri="{BB962C8B-B14F-4D97-AF65-F5344CB8AC3E}">
        <p14:creationId xmlns:p14="http://schemas.microsoft.com/office/powerpoint/2010/main" val="36324148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74021"/>
            <a:ext cx="4493738" cy="632333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2" name="CaixaDeTexto 1"/>
          <p:cNvSpPr txBox="1"/>
          <p:nvPr/>
        </p:nvSpPr>
        <p:spPr>
          <a:xfrm>
            <a:off x="179512" y="116632"/>
            <a:ext cx="374441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400" dirty="0">
              <a:solidFill>
                <a:schemeClr val="bg1"/>
              </a:solidFill>
            </a:endParaRPr>
          </a:p>
          <a:p>
            <a:pPr algn="ctr"/>
            <a:r>
              <a:rPr lang="pt-BR" sz="4400" dirty="0">
                <a:solidFill>
                  <a:schemeClr val="bg1"/>
                </a:solidFill>
              </a:rPr>
              <a:t>Toda criança</a:t>
            </a:r>
          </a:p>
          <a:p>
            <a:pPr algn="ctr"/>
            <a:endParaRPr lang="pt-BR" sz="1400" dirty="0">
              <a:solidFill>
                <a:schemeClr val="bg1"/>
              </a:solidFill>
            </a:endParaRPr>
          </a:p>
          <a:p>
            <a:pPr algn="ctr"/>
            <a:r>
              <a:rPr lang="pt-BR" sz="4400" dirty="0">
                <a:solidFill>
                  <a:schemeClr val="bg1"/>
                </a:solidFill>
              </a:rPr>
              <a:t> deseja</a:t>
            </a:r>
          </a:p>
          <a:p>
            <a:pPr algn="ctr"/>
            <a:endParaRPr lang="pt-BR" sz="1400" dirty="0">
              <a:solidFill>
                <a:schemeClr val="bg1"/>
              </a:solidFill>
            </a:endParaRPr>
          </a:p>
          <a:p>
            <a:pPr algn="ctr"/>
            <a:r>
              <a:rPr lang="pt-BR" sz="4400" dirty="0">
                <a:solidFill>
                  <a:schemeClr val="bg1"/>
                </a:solidFill>
              </a:rPr>
              <a:t> ser FILHO </a:t>
            </a:r>
          </a:p>
          <a:p>
            <a:pPr algn="ctr"/>
            <a:endParaRPr lang="pt-BR" sz="1400" dirty="0">
              <a:solidFill>
                <a:schemeClr val="bg1"/>
              </a:solidFill>
            </a:endParaRPr>
          </a:p>
          <a:p>
            <a:pPr algn="ctr"/>
            <a:r>
              <a:rPr lang="pt-BR" sz="4400" dirty="0">
                <a:solidFill>
                  <a:schemeClr val="bg1"/>
                </a:solidFill>
              </a:rPr>
              <a:t>e ter </a:t>
            </a:r>
          </a:p>
          <a:p>
            <a:pPr algn="ctr"/>
            <a:endParaRPr lang="pt-BR" sz="1400" dirty="0">
              <a:solidFill>
                <a:schemeClr val="bg1"/>
              </a:solidFill>
            </a:endParaRPr>
          </a:p>
          <a:p>
            <a:pPr algn="ctr"/>
            <a:r>
              <a:rPr lang="pt-BR" sz="4400" dirty="0">
                <a:solidFill>
                  <a:schemeClr val="bg1"/>
                </a:solidFill>
              </a:rPr>
              <a:t>uma</a:t>
            </a:r>
          </a:p>
          <a:p>
            <a:pPr algn="ctr"/>
            <a:endParaRPr lang="pt-BR" sz="1400" dirty="0">
              <a:solidFill>
                <a:schemeClr val="bg1"/>
              </a:solidFill>
            </a:endParaRPr>
          </a:p>
          <a:p>
            <a:pPr algn="ctr"/>
            <a:r>
              <a:rPr lang="pt-BR" sz="4400" dirty="0">
                <a:solidFill>
                  <a:schemeClr val="bg1"/>
                </a:solidFill>
              </a:rPr>
              <a:t>MÃE!</a:t>
            </a:r>
          </a:p>
        </p:txBody>
      </p:sp>
    </p:spTree>
    <p:extLst>
      <p:ext uri="{BB962C8B-B14F-4D97-AF65-F5344CB8AC3E}">
        <p14:creationId xmlns:p14="http://schemas.microsoft.com/office/powerpoint/2010/main" val="38852910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383" y="1030087"/>
            <a:ext cx="5701217" cy="5701217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</p:pic>
      <p:sp>
        <p:nvSpPr>
          <p:cNvPr id="4" name="CaixaDeTexto 3"/>
          <p:cNvSpPr txBox="1"/>
          <p:nvPr/>
        </p:nvSpPr>
        <p:spPr>
          <a:xfrm>
            <a:off x="251520" y="260648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PAIS-construtores de vida !</a:t>
            </a:r>
          </a:p>
        </p:txBody>
      </p:sp>
    </p:spTree>
    <p:extLst>
      <p:ext uri="{BB962C8B-B14F-4D97-AF65-F5344CB8AC3E}">
        <p14:creationId xmlns:p14="http://schemas.microsoft.com/office/powerpoint/2010/main" val="18517145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98" y="116631"/>
            <a:ext cx="8459358" cy="671461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45091" y="404664"/>
            <a:ext cx="860337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Somos pequenos dentro </a:t>
            </a:r>
          </a:p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do  UNIVERSO.....</a:t>
            </a:r>
          </a:p>
          <a:p>
            <a:pPr algn="ctr"/>
            <a:endParaRPr lang="pt-B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</a:t>
            </a:r>
          </a:p>
          <a:p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exigir tanto ?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932080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60648"/>
            <a:ext cx="3625602" cy="5429892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251520" y="44624"/>
            <a:ext cx="8424936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Obrigada</a:t>
            </a:r>
          </a:p>
          <a:p>
            <a:endParaRPr lang="pt-BR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pt-BR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Hália</a:t>
            </a:r>
            <a:endParaRPr lang="pt-BR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Curitiba-PR</a:t>
            </a:r>
          </a:p>
          <a:p>
            <a:r>
              <a:rPr lang="pt-B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41-3353-7895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sz="800" dirty="0">
              <a:solidFill>
                <a:schemeClr val="bg1"/>
              </a:solidFill>
            </a:endParaRPr>
          </a:p>
          <a:p>
            <a:endParaRPr lang="pt-BR" sz="800" dirty="0">
              <a:solidFill>
                <a:schemeClr val="bg1"/>
              </a:solidFill>
            </a:endParaRPr>
          </a:p>
          <a:p>
            <a:endParaRPr lang="pt-BR" sz="800" dirty="0">
              <a:solidFill>
                <a:schemeClr val="bg1"/>
              </a:solidFill>
            </a:endParaRPr>
          </a:p>
          <a:p>
            <a:pPr algn="ctr"/>
            <a:r>
              <a:rPr lang="pt-B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www.adocaosegura.com.br;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622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0"/>
            <a:ext cx="4445000" cy="2540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51520" y="188640"/>
            <a:ext cx="813690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Chegada do filho</a:t>
            </a:r>
          </a:p>
          <a:p>
            <a:endParaRPr lang="pt-BR" sz="2800" dirty="0"/>
          </a:p>
          <a:p>
            <a:endParaRPr lang="pt-BR" sz="2800" dirty="0"/>
          </a:p>
          <a:p>
            <a:endParaRPr lang="pt-BR" sz="2800" dirty="0"/>
          </a:p>
          <a:p>
            <a:endParaRPr lang="pt-BR" sz="2800" dirty="0"/>
          </a:p>
          <a:p>
            <a:pPr algn="ctr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Mudanças  no relacionamento, se </a:t>
            </a:r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casal</a:t>
            </a:r>
            <a: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identidade</a:t>
            </a:r>
            <a: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400" b="1" dirty="0"/>
              <a:t>vida financeira , </a:t>
            </a:r>
            <a:r>
              <a:rPr lang="pt-BR" sz="4400" b="1" dirty="0" err="1"/>
              <a:t>sono,sexo</a:t>
            </a:r>
            <a:r>
              <a:rPr lang="pt-BR" sz="4400" b="1" dirty="0"/>
              <a:t>, lazer.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83568" y="5085184"/>
            <a:ext cx="8280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Idade dos pais:</a:t>
            </a:r>
          </a:p>
          <a:p>
            <a:pPr algn="ctr"/>
            <a:r>
              <a:rPr lang="pt-BR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climatério , aposentadoria.</a:t>
            </a:r>
          </a:p>
        </p:txBody>
      </p:sp>
    </p:spTree>
    <p:extLst>
      <p:ext uri="{BB962C8B-B14F-4D97-AF65-F5344CB8AC3E}">
        <p14:creationId xmlns:p14="http://schemas.microsoft.com/office/powerpoint/2010/main" val="119716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768031" cy="633670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68760" y="476672"/>
            <a:ext cx="80076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LUTO</a:t>
            </a:r>
          </a:p>
          <a:p>
            <a:pPr algn="ctr"/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Desprazer,</a:t>
            </a:r>
          </a:p>
          <a:p>
            <a:pPr algn="ctr"/>
            <a:endParaRPr lang="pt-BR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Dor, baixa libido,</a:t>
            </a:r>
          </a:p>
          <a:p>
            <a:pPr algn="ctr"/>
            <a:endParaRPr lang="pt-BR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Ferida emocional.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sz="800" dirty="0">
              <a:solidFill>
                <a:schemeClr val="bg1"/>
              </a:solidFill>
            </a:endParaRPr>
          </a:p>
          <a:p>
            <a:pPr algn="ctr"/>
            <a:r>
              <a:rPr lang="pt-BR" sz="4800" dirty="0">
                <a:solidFill>
                  <a:schemeClr val="bg1"/>
                </a:solidFill>
              </a:rPr>
              <a:t>Filho lembra a impossibilidade de procriar.</a:t>
            </a:r>
          </a:p>
        </p:txBody>
      </p:sp>
    </p:spTree>
    <p:extLst>
      <p:ext uri="{BB962C8B-B14F-4D97-AF65-F5344CB8AC3E}">
        <p14:creationId xmlns:p14="http://schemas.microsoft.com/office/powerpoint/2010/main" val="2129848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896444" cy="648072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67544" y="33265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O filho abre nossas memórias de  infância !</a:t>
            </a:r>
          </a:p>
        </p:txBody>
      </p:sp>
      <p:sp>
        <p:nvSpPr>
          <p:cNvPr id="4" name="Retângulo 3"/>
          <p:cNvSpPr/>
          <p:nvPr/>
        </p:nvSpPr>
        <p:spPr>
          <a:xfrm>
            <a:off x="251520" y="1902316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Pelo filho, os pais revivem e reproduzem sua infância perdida.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67544" y="4365104"/>
            <a:ext cx="80648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Trazem suas histórias , fruto de suas experiências  vividas.</a:t>
            </a:r>
          </a:p>
        </p:txBody>
      </p:sp>
    </p:spTree>
    <p:extLst>
      <p:ext uri="{BB962C8B-B14F-4D97-AF65-F5344CB8AC3E}">
        <p14:creationId xmlns:p14="http://schemas.microsoft.com/office/powerpoint/2010/main" val="936913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332656"/>
            <a:ext cx="576064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de preparar - ação</a:t>
            </a:r>
          </a:p>
          <a:p>
            <a:pPr algn="ctr"/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Dar suporte;</a:t>
            </a:r>
          </a:p>
          <a:p>
            <a:pPr algn="ctr"/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Lidar com ansiedade;</a:t>
            </a:r>
          </a:p>
          <a:p>
            <a:endParaRPr lang="pt-B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Avaliar seu limites </a:t>
            </a:r>
          </a:p>
          <a:p>
            <a:pPr algn="ctr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 e potencialidades.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758" y="188637"/>
            <a:ext cx="3198738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399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1002</Words>
  <Application>Microsoft Office PowerPoint</Application>
  <PresentationFormat>Apresentação na tela (4:3)</PresentationFormat>
  <Paragraphs>299</Paragraphs>
  <Slides>56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61" baseType="lpstr">
      <vt:lpstr>Batang</vt:lpstr>
      <vt:lpstr>Aharoni</vt:lpstr>
      <vt:lpstr>Arial</vt:lpstr>
      <vt:lpstr>Calibri</vt:lpstr>
      <vt:lpstr>Tema do Office</vt:lpstr>
      <vt:lpstr>Apresentação do PowerPoint</vt:lpstr>
      <vt:lpstr>Apresentação do PowerPoint</vt:lpstr>
      <vt:lpstr>Quem  preparar 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Motiv - ação</vt:lpstr>
      <vt:lpstr>Apresentação do PowerPoint</vt:lpstr>
      <vt:lpstr>Apresentação do PowerPoint</vt:lpstr>
      <vt:lpstr> Os novos pais  precisam estar alinhados no  desejo de  adotar .  Resolver  seus conflitos  pessoais antes  do filho chegar.             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Pretendentes vão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Hália</dc:creator>
  <cp:lastModifiedBy>Lucineudo Prof</cp:lastModifiedBy>
  <cp:revision>181</cp:revision>
  <dcterms:created xsi:type="dcterms:W3CDTF">2017-03-09T17:07:29Z</dcterms:created>
  <dcterms:modified xsi:type="dcterms:W3CDTF">2017-06-16T12:04:45Z</dcterms:modified>
</cp:coreProperties>
</file>