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3"/>
  </p:notesMasterIdLst>
  <p:sldIdLst>
    <p:sldId id="305" r:id="rId2"/>
    <p:sldId id="296" r:id="rId3"/>
    <p:sldId id="297" r:id="rId4"/>
    <p:sldId id="306" r:id="rId5"/>
    <p:sldId id="307" r:id="rId6"/>
    <p:sldId id="312" r:id="rId7"/>
    <p:sldId id="313" r:id="rId8"/>
    <p:sldId id="314" r:id="rId9"/>
    <p:sldId id="336" r:id="rId10"/>
    <p:sldId id="337" r:id="rId11"/>
    <p:sldId id="338" r:id="rId12"/>
    <p:sldId id="308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6" r:id="rId21"/>
    <p:sldId id="328" r:id="rId22"/>
    <p:sldId id="330" r:id="rId23"/>
    <p:sldId id="327" r:id="rId24"/>
    <p:sldId id="331" r:id="rId25"/>
    <p:sldId id="332" r:id="rId26"/>
    <p:sldId id="329" r:id="rId27"/>
    <p:sldId id="333" r:id="rId28"/>
    <p:sldId id="334" r:id="rId29"/>
    <p:sldId id="335" r:id="rId30"/>
    <p:sldId id="300" r:id="rId31"/>
    <p:sldId id="281" r:id="rId3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00"/>
    <a:srgbClr val="006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888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BB4F-ED82-433F-8DA8-42555B07E4DB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25C59-7E92-4B23-ADB2-18876C3167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966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504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Enunciado n. 02/2017 da Reunião da COPEIJ ocorrida em março de 2017 em João Pessoa/PB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380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Mas falar em romper tradicionalismo e indiferença do </a:t>
            </a:r>
            <a:r>
              <a:rPr lang="pt-BR" dirty="0" err="1"/>
              <a:t>Juidiciário</a:t>
            </a:r>
            <a:r>
              <a:rPr lang="pt-BR" dirty="0"/>
              <a:t>, e porque não dizer também do MP e dos demais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integrantes da rede de proteção, no Ceará é diferente!!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2692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Enquanto no Brasil quase todo se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vocês devem estar pensando em “quebrar o tradicionalismo e a indiferença dentro do judiciário” para sensibilizar os juízes e os desembargadores sobre a necessária inclusão de crianças e adolescentes em projetos como o “Adote um pequeno torcedor”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204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Ceará se fala em romper esse tipo de tradicionalismo apenas em Fortaleza e, no máximo em mais um ou outro município da região </a:t>
            </a:r>
            <a:r>
              <a:rPr lang="pt-BR" dirty="0" err="1"/>
              <a:t>metropolitina</a:t>
            </a:r>
            <a:r>
              <a:rPr lang="pt-BR" dirty="0"/>
              <a:t>. No restante do Estado quase todo sequer se sabe o que significa “busca ativa” quando o assunto é adoção.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534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interior do Ceará vocês estão chegando com a Broa e lá não se tem nem o fubá.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0443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Ceará se fala em romper esse tipo de tradicionalismo apenas em Fortaleza e, no máximo em mais um ou outro município da região </a:t>
            </a:r>
            <a:r>
              <a:rPr lang="pt-BR" dirty="0" err="1"/>
              <a:t>metropolitina</a:t>
            </a:r>
            <a:r>
              <a:rPr lang="pt-BR" dirty="0"/>
              <a:t>. No restante do Estado quase todo sequer se sabe o que significa “busca ativa” quando o assunto é adoção.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20324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Ceará se fala em romper esse tipo de tradicionalismo apenas em Fortaleza e, no máximo em mais um ou outro município da região </a:t>
            </a:r>
            <a:r>
              <a:rPr lang="pt-BR" dirty="0" err="1"/>
              <a:t>metropolitina</a:t>
            </a:r>
            <a:r>
              <a:rPr lang="pt-BR" dirty="0"/>
              <a:t>. No restante do Estado quase todo sequer se sabe o que significa “busca ativa” quando o assunto é adoção.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28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ideia central desse projeto é</a:t>
            </a:r>
            <a:r>
              <a:rPr lang="pt-BR" baseline="0" dirty="0"/>
              <a:t> unir esforços; criar um caminho único para onde possam convergir todas as excelentes ações que, muitas vezes sem ter conhecimento uma da outra, buscavam o mesmo ideal e o mesmo resultado.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89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meio em que vivo ainda há muita resistência, muita dificuldade de apenas ouvir os argumentos e muita cara feia quando o tema é busca ativa para adoção.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17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Muitos aqui não compreendem que, para as crianças e adolescentes denominados de “difícil colocação”, o CNA e o seu preenchimento equivale tão somente como o primeiro passo para uma nova e melhor realidade.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00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não tem a capacidade autônoma de, indo além dos critérios objetivos da ordem cronológica e do perfil escolhido, procurar famílias para as crianças e adolescentes que permanecem na invisibilidade e na insensibilidade que decorrem, normalmente, do preconceito e da ignorância. Por isso precisamos de estratégias e caminhos alternativos que são justamente o que se chamamos de busca ativa.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18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Ousadia e criatividade para </a:t>
            </a:r>
            <a:r>
              <a:rPr lang="pt-B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 além do trivial insuficiente do tradicionalismo oficial. </a:t>
            </a:r>
            <a:r>
              <a:rPr lang="pt-BR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Porque...</a:t>
            </a:r>
            <a:endParaRPr lang="pt-BR" b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4319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Ousadia, coragem  e criatividade como a do fabuloso projeto do “Adote um pequeno torcedor” que, por mais fantástico que tenha sido, ainda foi alvo de críticas, pois “e como fica o adolescente que foi exposto e que criou toda uma expectativa de que finalmente seria adotado quando isso não ocorrer?”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26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Esse projeto levou para a COPEIJ uma excelente discussão entre os que defendem 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todo custo a não exposição de crianças e adolescentes a situações que podem, de alguma forma, lhe expor a constrangimentos e, doutro lado, os que entendem que o maior constrangimento que pode ser impor a uma criança ou adolescente é mantê-lo na sombra do medo, do preconceito e da ignorância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2502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8645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25C59-7E92-4B23-ADB2-18876C316731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78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455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9BD87E-D974-4C8F-9CE8-30BC3B731A8C}" type="datetimeFigureOut">
              <a:rPr lang="pt-BR" smtClean="0"/>
              <a:t>17/06/2017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83577E0-CAA7-424E-BE34-E838658F722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3.gif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 que é busca ativa?">
            <a:extLst>
              <a:ext uri="{FF2B5EF4-FFF2-40B4-BE49-F238E27FC236}">
                <a16:creationId xmlns:a16="http://schemas.microsoft.com/office/drawing/2014/main" id="{9AF64B69-BF8B-4BC7-BF63-DDB1D0137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713"/>
            <a:ext cx="8453581" cy="53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2696B586-518F-48AE-A2AE-BFB16724A42F}"/>
              </a:ext>
            </a:extLst>
          </p:cNvPr>
          <p:cNvSpPr txBox="1">
            <a:spLocks/>
          </p:cNvSpPr>
          <p:nvPr/>
        </p:nvSpPr>
        <p:spPr>
          <a:xfrm>
            <a:off x="0" y="5389596"/>
            <a:ext cx="6804248" cy="127976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b="1" dirty="0">
                <a:solidFill>
                  <a:srgbClr val="FF0000"/>
                </a:solidFill>
                <a:latin typeface="Californian FB" panose="0207040306080B030204" pitchFamily="18" charset="0"/>
              </a:rPr>
              <a:t>Como </a:t>
            </a:r>
            <a:r>
              <a:rPr lang="en-GB" sz="3000" b="1" dirty="0" err="1">
                <a:solidFill>
                  <a:srgbClr val="FF0000"/>
                </a:solidFill>
                <a:latin typeface="Californian FB" panose="0207040306080B030204" pitchFamily="18" charset="0"/>
              </a:rPr>
              <a:t>estruturar</a:t>
            </a:r>
            <a:r>
              <a:rPr lang="en-GB" sz="3000" b="1" dirty="0">
                <a:solidFill>
                  <a:srgbClr val="FF0000"/>
                </a:solidFill>
                <a:latin typeface="Californian FB" panose="0207040306080B030204" pitchFamily="18" charset="0"/>
              </a:rPr>
              <a:t> a </a:t>
            </a:r>
            <a:r>
              <a:rPr lang="en-GB" sz="3000" b="1" dirty="0" err="1">
                <a:solidFill>
                  <a:srgbClr val="FF0000"/>
                </a:solidFill>
                <a:latin typeface="Californian FB" panose="0207040306080B030204" pitchFamily="18" charset="0"/>
              </a:rPr>
              <a:t>busca</a:t>
            </a:r>
            <a:r>
              <a:rPr lang="en-GB" sz="3000" b="1" dirty="0">
                <a:solidFill>
                  <a:srgbClr val="FF0000"/>
                </a:solidFill>
                <a:latin typeface="Californian FB" panose="0207040306080B030204" pitchFamily="18" charset="0"/>
              </a:rPr>
              <a:t> </a:t>
            </a:r>
            <a:r>
              <a:rPr lang="en-GB" sz="3000" b="1" dirty="0" err="1">
                <a:solidFill>
                  <a:srgbClr val="FF0000"/>
                </a:solidFill>
                <a:latin typeface="Californian FB" panose="0207040306080B030204" pitchFamily="18" charset="0"/>
              </a:rPr>
              <a:t>ativa</a:t>
            </a:r>
            <a:r>
              <a:rPr lang="en-GB" sz="3000" b="1" dirty="0">
                <a:solidFill>
                  <a:srgbClr val="FF0000"/>
                </a:solidFill>
                <a:latin typeface="Californian FB" panose="0207040306080B030204" pitchFamily="18" charset="0"/>
              </a:rPr>
              <a:t> no </a:t>
            </a:r>
            <a:r>
              <a:rPr lang="en-GB" sz="3000" b="1" dirty="0" err="1">
                <a:solidFill>
                  <a:srgbClr val="FF0000"/>
                </a:solidFill>
                <a:latin typeface="Californian FB" panose="0207040306080B030204" pitchFamily="18" charset="0"/>
              </a:rPr>
              <a:t>âmbito</a:t>
            </a:r>
            <a:r>
              <a:rPr lang="en-GB" sz="3000" b="1" dirty="0">
                <a:solidFill>
                  <a:srgbClr val="FF0000"/>
                </a:solidFill>
                <a:latin typeface="Californian FB" panose="0207040306080B030204" pitchFamily="18" charset="0"/>
              </a:rPr>
              <a:t> do </a:t>
            </a:r>
            <a:r>
              <a:rPr lang="en-GB" sz="3000" b="1" dirty="0" err="1">
                <a:solidFill>
                  <a:srgbClr val="FF0000"/>
                </a:solidFill>
                <a:latin typeface="Californian FB" panose="0207040306080B030204" pitchFamily="18" charset="0"/>
              </a:rPr>
              <a:t>judiciário</a:t>
            </a:r>
            <a:r>
              <a:rPr lang="en-GB" sz="3000" b="1" dirty="0">
                <a:solidFill>
                  <a:srgbClr val="FF0000"/>
                </a:solidFill>
                <a:latin typeface="Californian FB" panose="0207040306080B030204" pitchFamily="18" charset="0"/>
              </a:rPr>
              <a:t>?</a:t>
            </a:r>
            <a:endParaRPr lang="pt-BR" sz="3300" b="1" dirty="0">
              <a:solidFill>
                <a:srgbClr val="FF0000"/>
              </a:solidFill>
              <a:latin typeface="Californian FB" panose="0207040306080B030204" pitchFamily="18" charset="0"/>
            </a:endParaRPr>
          </a:p>
        </p:txBody>
      </p:sp>
      <p:pic>
        <p:nvPicPr>
          <p:cNvPr id="6" name="Picture 4" descr="Resultado de imagem para mpce">
            <a:extLst>
              <a:ext uri="{FF2B5EF4-FFF2-40B4-BE49-F238E27FC236}">
                <a16:creationId xmlns:a16="http://schemas.microsoft.com/office/drawing/2014/main" id="{6D0DBEC6-6664-4FBA-8A2C-656EF0176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939708"/>
            <a:ext cx="1588857" cy="5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3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F1C0220-D838-4D0C-9870-FC58C935B56F}"/>
              </a:ext>
            </a:extLst>
          </p:cNvPr>
          <p:cNvSpPr txBox="1"/>
          <p:nvPr/>
        </p:nvSpPr>
        <p:spPr>
          <a:xfrm>
            <a:off x="1583248" y="1024275"/>
            <a:ext cx="507698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i="1" dirty="0">
                <a:solidFill>
                  <a:srgbClr val="004800"/>
                </a:solidFill>
                <a:latin typeface="Lucida Bright" panose="02040602050505020304" pitchFamily="18" charset="0"/>
              </a:rPr>
              <a:t>Nós não podemos deixar de amar por medo</a:t>
            </a:r>
            <a:r>
              <a:rPr lang="pt-BR" sz="3600" dirty="0">
                <a:latin typeface="Lucida Bright" panose="02040602050505020304" pitchFamily="18" charset="0"/>
              </a:rPr>
              <a:t> </a:t>
            </a:r>
            <a:endParaRPr lang="pt-BR" sz="3600" dirty="0">
              <a:solidFill>
                <a:srgbClr val="0048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56886B-A210-48F5-A1A0-20CD3A3F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011388"/>
            <a:ext cx="20478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7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44016" y="260648"/>
            <a:ext cx="5076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i="1" dirty="0">
                <a:solidFill>
                  <a:srgbClr val="004800"/>
                </a:solidFill>
                <a:latin typeface="Lucida Bright" panose="02040602050505020304" pitchFamily="18" charset="0"/>
              </a:rPr>
              <a:t>Se, por medo, buscardes apenas a paz do amor e o prazer do amor, </a:t>
            </a:r>
          </a:p>
          <a:p>
            <a:pPr algn="ctr"/>
            <a:r>
              <a:rPr lang="pt-BR" sz="3200" i="1" dirty="0">
                <a:solidFill>
                  <a:srgbClr val="004800"/>
                </a:solidFill>
                <a:latin typeface="Lucida Bright" panose="02040602050505020304" pitchFamily="18" charset="0"/>
              </a:rPr>
              <a:t>É melhor que cubrais a vossa nudez e que passeis da eira do amor</a:t>
            </a:r>
          </a:p>
          <a:p>
            <a:pPr algn="ctr"/>
            <a:r>
              <a:rPr lang="pt-BR" sz="3200" i="1" dirty="0">
                <a:solidFill>
                  <a:srgbClr val="004800"/>
                </a:solidFill>
                <a:latin typeface="Lucida Bright" panose="02040602050505020304" pitchFamily="18" charset="0"/>
              </a:rPr>
              <a:t>Para o mundo</a:t>
            </a:r>
            <a:r>
              <a:rPr lang="pt-BR" sz="3200" dirty="0">
                <a:latin typeface="Lucida Bright" panose="02040602050505020304" pitchFamily="18" charset="0"/>
              </a:rPr>
              <a:t> sem estações, onde rireis, mas não todo vosso riso, e chorareis, mas não todas as vossas lágrimas.</a:t>
            </a:r>
            <a:endParaRPr lang="pt-BR" sz="3200" dirty="0">
              <a:solidFill>
                <a:srgbClr val="0048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2050" name="Picture 2" descr="Resultado de imagem para khalil gibran">
            <a:extLst>
              <a:ext uri="{FF2B5EF4-FFF2-40B4-BE49-F238E27FC236}">
                <a16:creationId xmlns:a16="http://schemas.microsoft.com/office/drawing/2014/main" id="{82A319CB-C642-4C56-AAF1-96BEFD6C8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11" y="1772816"/>
            <a:ext cx="34185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5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EF5DE886-E600-4280-B7E6-8246D3BDF414}"/>
              </a:ext>
            </a:extLst>
          </p:cNvPr>
          <p:cNvSpPr txBox="1">
            <a:spLocks/>
          </p:cNvSpPr>
          <p:nvPr/>
        </p:nvSpPr>
        <p:spPr>
          <a:xfrm>
            <a:off x="179512" y="2708920"/>
            <a:ext cx="8698640" cy="38884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500" dirty="0">
                <a:solidFill>
                  <a:srgbClr val="004800"/>
                </a:solidFill>
                <a:latin typeface="Bookman Old Style" panose="02050604050505020204" pitchFamily="18" charset="0"/>
              </a:rPr>
              <a:t>A divulgação de imagens e vídeos de crianças e adolescentes acolhidos para fins de campanhas ou programas de incentivo à adoção tardia, devidamente monitorada pelo sistema de justiça, não constitui ofensa aos </a:t>
            </a:r>
            <a:r>
              <a:rPr lang="pt-BR" sz="2500" dirty="0" err="1">
                <a:solidFill>
                  <a:srgbClr val="004800"/>
                </a:solidFill>
                <a:latin typeface="Bookman Old Style" panose="02050604050505020204" pitchFamily="18" charset="0"/>
              </a:rPr>
              <a:t>arts</a:t>
            </a:r>
            <a:r>
              <a:rPr lang="pt-BR" sz="2500" dirty="0">
                <a:solidFill>
                  <a:srgbClr val="004800"/>
                </a:solidFill>
                <a:latin typeface="Bookman Old Style" panose="02050604050505020204" pitchFamily="18" charset="0"/>
              </a:rPr>
              <a:t>. 17 e 18 da Lei 8.069/90, sendo imprescindível a autorização do dirigente da entidade de acolhimento (art. 92, §1º, da Lei 8.069/90). Em se tratando de adolescente, é necessária também a sua anuência</a:t>
            </a:r>
            <a:endParaRPr lang="pt-BR" sz="2500" dirty="0">
              <a:solidFill>
                <a:srgbClr val="0048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7172" name="Picture 4" descr="Imagem relacionada">
            <a:extLst>
              <a:ext uri="{FF2B5EF4-FFF2-40B4-BE49-F238E27FC236}">
                <a16:creationId xmlns:a16="http://schemas.microsoft.com/office/drawing/2014/main" id="{4A71A7DB-5DE5-4469-B253-0BAD03BC8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56195"/>
            <a:ext cx="648072" cy="4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m relacionada">
            <a:extLst>
              <a:ext uri="{FF2B5EF4-FFF2-40B4-BE49-F238E27FC236}">
                <a16:creationId xmlns:a16="http://schemas.microsoft.com/office/drawing/2014/main" id="{4D538B1E-C1DC-44A6-81C3-8BD4D11EE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02088" y="6278634"/>
            <a:ext cx="662400" cy="4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m para copeij">
            <a:extLst>
              <a:ext uri="{FF2B5EF4-FFF2-40B4-BE49-F238E27FC236}">
                <a16:creationId xmlns:a16="http://schemas.microsoft.com/office/drawing/2014/main" id="{428F6709-8C9B-48EB-9520-6C4E9EA1A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600400" cy="22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62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F1C0220-D838-4D0C-9870-FC58C935B56F}"/>
              </a:ext>
            </a:extLst>
          </p:cNvPr>
          <p:cNvSpPr txBox="1"/>
          <p:nvPr/>
        </p:nvSpPr>
        <p:spPr>
          <a:xfrm>
            <a:off x="1403648" y="478302"/>
            <a:ext cx="5076984" cy="568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i="1" dirty="0">
                <a:solidFill>
                  <a:srgbClr val="004800"/>
                </a:solidFill>
                <a:latin typeface="Lucida Bright" panose="02040602050505020304" pitchFamily="18" charset="0"/>
              </a:rPr>
              <a:t>É preciso, portanto, para estruturar a busca ativa no Judiciário, </a:t>
            </a:r>
            <a:r>
              <a:rPr lang="pt-BR" sz="4000" b="1" i="1" dirty="0">
                <a:solidFill>
                  <a:srgbClr val="004800"/>
                </a:solidFill>
                <a:latin typeface="Lucida Bright" panose="02040602050505020304" pitchFamily="18" charset="0"/>
              </a:rPr>
              <a:t>romper o tradicionalismo e a indiferença</a:t>
            </a:r>
            <a:r>
              <a:rPr lang="pt-BR" sz="4000" i="1" dirty="0">
                <a:solidFill>
                  <a:srgbClr val="004800"/>
                </a:solidFill>
                <a:latin typeface="Lucida Bright" panose="02040602050505020304" pitchFamily="18" charset="0"/>
              </a:rPr>
              <a:t>, dois dos maiores destruidores da esperança.</a:t>
            </a:r>
            <a:r>
              <a:rPr lang="pt-BR" sz="3600" dirty="0">
                <a:latin typeface="Lucida Bright" panose="02040602050505020304" pitchFamily="18" charset="0"/>
              </a:rPr>
              <a:t> </a:t>
            </a:r>
            <a:endParaRPr lang="pt-BR" sz="3600" dirty="0">
              <a:solidFill>
                <a:srgbClr val="0048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56886B-A210-48F5-A1A0-20CD3A3F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3501008"/>
            <a:ext cx="20478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08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ceará">
            <a:extLst>
              <a:ext uri="{FF2B5EF4-FFF2-40B4-BE49-F238E27FC236}">
                <a16:creationId xmlns:a16="http://schemas.microsoft.com/office/drawing/2014/main" id="{BDF5031C-C9F4-461D-BB5F-C545A600A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439"/>
            <a:ext cx="392430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Imagem relacionada">
            <a:extLst>
              <a:ext uri="{FF2B5EF4-FFF2-40B4-BE49-F238E27FC236}">
                <a16:creationId xmlns:a16="http://schemas.microsoft.com/office/drawing/2014/main" id="{02DF8969-5617-4A04-8484-F89AEFD3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92696"/>
            <a:ext cx="3434109" cy="278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Resultado de imagem para diferente">
            <a:extLst>
              <a:ext uri="{FF2B5EF4-FFF2-40B4-BE49-F238E27FC236}">
                <a16:creationId xmlns:a16="http://schemas.microsoft.com/office/drawing/2014/main" id="{CB696039-DF46-49C4-95D4-E02D3F165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42597"/>
            <a:ext cx="4896544" cy="21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A465B22-531D-4899-8FCA-9157B981F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4472333"/>
            <a:ext cx="3096344" cy="20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 que é busca ativa?">
            <a:extLst>
              <a:ext uri="{FF2B5EF4-FFF2-40B4-BE49-F238E27FC236}">
                <a16:creationId xmlns:a16="http://schemas.microsoft.com/office/drawing/2014/main" id="{A562C8DA-D3D4-4EA3-A5EF-77BB7E39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2393"/>
            <a:ext cx="4464496" cy="28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Resultado de imagem para brasil">
            <a:extLst>
              <a:ext uri="{FF2B5EF4-FFF2-40B4-BE49-F238E27FC236}">
                <a16:creationId xmlns:a16="http://schemas.microsoft.com/office/drawing/2014/main" id="{38050473-785A-49F5-8A94-3B915B0C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1777"/>
            <a:ext cx="3293848" cy="320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Resultado de imagem para juiz togado">
            <a:extLst>
              <a:ext uri="{FF2B5EF4-FFF2-40B4-BE49-F238E27FC236}">
                <a16:creationId xmlns:a16="http://schemas.microsoft.com/office/drawing/2014/main" id="{E75058B7-3B88-4BB5-B654-998F8F42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95" y="411777"/>
            <a:ext cx="3420616" cy="34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esultado de imagem para x">
            <a:extLst>
              <a:ext uri="{FF2B5EF4-FFF2-40B4-BE49-F238E27FC236}">
                <a16:creationId xmlns:a16="http://schemas.microsoft.com/office/drawing/2014/main" id="{F499FEA7-2F01-40A3-AD2C-B934A0B0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410" y="568006"/>
            <a:ext cx="3051786" cy="30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Resultado de imagem para adote um pequeno torcedor">
            <a:extLst>
              <a:ext uri="{FF2B5EF4-FFF2-40B4-BE49-F238E27FC236}">
                <a16:creationId xmlns:a16="http://schemas.microsoft.com/office/drawing/2014/main" id="{481AF17E-F923-4357-9445-B4CF54A8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98" y="4155409"/>
            <a:ext cx="3282546" cy="225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4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esultado de imagem para juiz togado">
            <a:extLst>
              <a:ext uri="{FF2B5EF4-FFF2-40B4-BE49-F238E27FC236}">
                <a16:creationId xmlns:a16="http://schemas.microsoft.com/office/drawing/2014/main" id="{E75058B7-3B88-4BB5-B654-998F8F42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95" y="188640"/>
            <a:ext cx="3420616" cy="34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esultado de imagem para x">
            <a:extLst>
              <a:ext uri="{FF2B5EF4-FFF2-40B4-BE49-F238E27FC236}">
                <a16:creationId xmlns:a16="http://schemas.microsoft.com/office/drawing/2014/main" id="{F499FEA7-2F01-40A3-AD2C-B934A0B0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7214"/>
            <a:ext cx="3051786" cy="30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Resultado de imagem para fortaleza destacada mapa ceará">
            <a:extLst>
              <a:ext uri="{FF2B5EF4-FFF2-40B4-BE49-F238E27FC236}">
                <a16:creationId xmlns:a16="http://schemas.microsoft.com/office/drawing/2014/main" id="{953D6312-AA9D-49D7-928C-465F4333E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303" y="3847951"/>
            <a:ext cx="3810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esultado de imagem para região metropolitana fortaleza">
            <a:extLst>
              <a:ext uri="{FF2B5EF4-FFF2-40B4-BE49-F238E27FC236}">
                <a16:creationId xmlns:a16="http://schemas.microsoft.com/office/drawing/2014/main" id="{5BA14AF5-7BC0-4EF5-8ACC-A51B3B93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3449960" cy="261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ceará">
            <a:extLst>
              <a:ext uri="{FF2B5EF4-FFF2-40B4-BE49-F238E27FC236}">
                <a16:creationId xmlns:a16="http://schemas.microsoft.com/office/drawing/2014/main" id="{785645DA-7F06-4224-BE3F-3C8210FD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3" y="238153"/>
            <a:ext cx="3395335" cy="34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73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BAB4858-D154-467E-80C9-4176402A9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88640"/>
            <a:ext cx="5861999" cy="2831182"/>
          </a:xfrm>
          <a:prstGeom prst="rect">
            <a:avLst/>
          </a:prstGeom>
        </p:spPr>
      </p:pic>
      <p:pic>
        <p:nvPicPr>
          <p:cNvPr id="4" name="Picture 2" descr="Resultado de imagem para fortaleza destacada mapa ceará">
            <a:extLst>
              <a:ext uri="{FF2B5EF4-FFF2-40B4-BE49-F238E27FC236}">
                <a16:creationId xmlns:a16="http://schemas.microsoft.com/office/drawing/2014/main" id="{B7F3D6CF-494C-4F79-8EB9-CEBE3839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3810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m para diferente">
            <a:extLst>
              <a:ext uri="{FF2B5EF4-FFF2-40B4-BE49-F238E27FC236}">
                <a16:creationId xmlns:a16="http://schemas.microsoft.com/office/drawing/2014/main" id="{DA55BD98-1B0E-44CB-8BED-D89BF86BB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03836"/>
            <a:ext cx="4372127" cy="191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90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Resultado de imagem para juiz togado">
            <a:extLst>
              <a:ext uri="{FF2B5EF4-FFF2-40B4-BE49-F238E27FC236}">
                <a16:creationId xmlns:a16="http://schemas.microsoft.com/office/drawing/2014/main" id="{E75058B7-3B88-4BB5-B654-998F8F42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995" y="188640"/>
            <a:ext cx="3420616" cy="342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Resultado de imagem para x">
            <a:extLst>
              <a:ext uri="{FF2B5EF4-FFF2-40B4-BE49-F238E27FC236}">
                <a16:creationId xmlns:a16="http://schemas.microsoft.com/office/drawing/2014/main" id="{F499FEA7-2F01-40A3-AD2C-B934A0B0E1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7214"/>
            <a:ext cx="3051786" cy="305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esultado de imagem para ceará">
            <a:extLst>
              <a:ext uri="{FF2B5EF4-FFF2-40B4-BE49-F238E27FC236}">
                <a16:creationId xmlns:a16="http://schemas.microsoft.com/office/drawing/2014/main" id="{785645DA-7F06-4224-BE3F-3C8210FD3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93" y="195949"/>
            <a:ext cx="3395335" cy="340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Resultado de imagem para equipe multidisciplinar">
            <a:extLst>
              <a:ext uri="{FF2B5EF4-FFF2-40B4-BE49-F238E27FC236}">
                <a16:creationId xmlns:a16="http://schemas.microsoft.com/office/drawing/2014/main" id="{E7A251FC-B446-4E79-8356-9E403880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96" y="4005065"/>
            <a:ext cx="351922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Resultado de imagem para primeira vara da infancia">
            <a:extLst>
              <a:ext uri="{FF2B5EF4-FFF2-40B4-BE49-F238E27FC236}">
                <a16:creationId xmlns:a16="http://schemas.microsoft.com/office/drawing/2014/main" id="{D19BFF04-8F64-47E7-87E0-7AFED5E5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13444"/>
            <a:ext cx="3566508" cy="17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1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m para fortaleza destacada mapa ceará">
            <a:extLst>
              <a:ext uri="{FF2B5EF4-FFF2-40B4-BE49-F238E27FC236}">
                <a16:creationId xmlns:a16="http://schemas.microsoft.com/office/drawing/2014/main" id="{953D6312-AA9D-49D7-928C-465F4333E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23025"/>
            <a:ext cx="3810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Resultado de imagem para cadastro nacional de adoção">
            <a:extLst>
              <a:ext uri="{FF2B5EF4-FFF2-40B4-BE49-F238E27FC236}">
                <a16:creationId xmlns:a16="http://schemas.microsoft.com/office/drawing/2014/main" id="{8FDCAADE-03C5-4724-992C-D13006A6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3180160" cy="23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Resultado de imagem para segurança">
            <a:extLst>
              <a:ext uri="{FF2B5EF4-FFF2-40B4-BE49-F238E27FC236}">
                <a16:creationId xmlns:a16="http://schemas.microsoft.com/office/drawing/2014/main" id="{180AE985-6C0B-46C9-BF3A-0819E936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04" y="3998268"/>
            <a:ext cx="40481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Resultado de imagem para adoção">
            <a:extLst>
              <a:ext uri="{FF2B5EF4-FFF2-40B4-BE49-F238E27FC236}">
                <a16:creationId xmlns:a16="http://schemas.microsoft.com/office/drawing/2014/main" id="{DD4CA36B-CE15-4A83-8E93-5A0575B23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2179"/>
            <a:ext cx="3431857" cy="26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144016" y="260648"/>
            <a:ext cx="5076056" cy="6264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>
                <a:solidFill>
                  <a:srgbClr val="004800"/>
                </a:solidFill>
                <a:latin typeface="Lucida Bright" panose="02040602050505020304" pitchFamily="18" charset="0"/>
              </a:rPr>
              <a:t>Quando o amor vos chamar, segui-o,</a:t>
            </a:r>
          </a:p>
          <a:p>
            <a:pPr algn="ctr"/>
            <a:r>
              <a:rPr lang="pt-BR" sz="3600" i="1" dirty="0">
                <a:solidFill>
                  <a:srgbClr val="004800"/>
                </a:solidFill>
                <a:latin typeface="Lucida Bright" panose="02040602050505020304" pitchFamily="18" charset="0"/>
              </a:rPr>
              <a:t>Apesar do seu caminho ser duro e íngreme.</a:t>
            </a:r>
          </a:p>
          <a:p>
            <a:pPr algn="ctr"/>
            <a:r>
              <a:rPr lang="pt-BR" sz="3600" i="1" dirty="0">
                <a:solidFill>
                  <a:srgbClr val="004800"/>
                </a:solidFill>
                <a:latin typeface="Lucida Bright" panose="02040602050505020304" pitchFamily="18" charset="0"/>
              </a:rPr>
              <a:t>E quando suas asas vos envolverem, abraçai-o,</a:t>
            </a:r>
          </a:p>
          <a:p>
            <a:pPr algn="ctr"/>
            <a:r>
              <a:rPr lang="pt-BR" sz="3600" i="1" dirty="0">
                <a:solidFill>
                  <a:srgbClr val="004800"/>
                </a:solidFill>
                <a:latin typeface="Lucida Bright" panose="02040602050505020304" pitchFamily="18" charset="0"/>
              </a:rPr>
              <a:t>Apesar da espada escondida entre suas penas poder ferir-vos.</a:t>
            </a:r>
            <a:r>
              <a:rPr lang="pt-BR" sz="3600" dirty="0">
                <a:latin typeface="Lucida Bright" panose="02040602050505020304" pitchFamily="18" charset="0"/>
              </a:rPr>
              <a:t> </a:t>
            </a:r>
            <a:endParaRPr lang="pt-BR" sz="3600" dirty="0">
              <a:solidFill>
                <a:srgbClr val="0048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2050" name="Picture 2" descr="Resultado de imagem para khalil gibran">
            <a:extLst>
              <a:ext uri="{FF2B5EF4-FFF2-40B4-BE49-F238E27FC236}">
                <a16:creationId xmlns:a16="http://schemas.microsoft.com/office/drawing/2014/main" id="{82A319CB-C642-4C56-AAF1-96BEFD6C8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11" y="1772816"/>
            <a:ext cx="341857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36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589ABDD-FA5E-42F3-B032-D87FFB471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071" y="2403351"/>
            <a:ext cx="4293409" cy="2465809"/>
          </a:xfrm>
          <a:prstGeom prst="rect">
            <a:avLst/>
          </a:prstGeom>
        </p:spPr>
      </p:pic>
      <p:pic>
        <p:nvPicPr>
          <p:cNvPr id="4" name="Picture 2" descr="Resultado de imagem para fortaleza destacada mapa ceará">
            <a:extLst>
              <a:ext uri="{FF2B5EF4-FFF2-40B4-BE49-F238E27FC236}">
                <a16:creationId xmlns:a16="http://schemas.microsoft.com/office/drawing/2014/main" id="{D11839DA-2DEE-41EC-8A1B-86EFC2F3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1417"/>
            <a:ext cx="3810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0BE29A0-FD93-4860-A2BB-65546DBBA27D}"/>
              </a:ext>
            </a:extLst>
          </p:cNvPr>
          <p:cNvSpPr txBox="1">
            <a:spLocks/>
          </p:cNvSpPr>
          <p:nvPr/>
        </p:nvSpPr>
        <p:spPr>
          <a:xfrm>
            <a:off x="251520" y="-99392"/>
            <a:ext cx="4235342" cy="679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Até</a:t>
            </a:r>
            <a:r>
              <a:rPr lang="en-GB" sz="30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julho</a:t>
            </a:r>
            <a:r>
              <a:rPr lang="en-GB" sz="30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de 2016</a:t>
            </a:r>
            <a:endParaRPr lang="pt-BR" sz="3000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Resultado de imagem para cadastro nacional de adoção">
            <a:extLst>
              <a:ext uri="{FF2B5EF4-FFF2-40B4-BE49-F238E27FC236}">
                <a16:creationId xmlns:a16="http://schemas.microsoft.com/office/drawing/2014/main" id="{3B8F6281-1ADB-41EF-9BCB-FFE5DB0E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89040"/>
            <a:ext cx="2270109" cy="26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399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-56160" y="159480"/>
            <a:ext cx="9055440" cy="2450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4400" i="1">
                <a:solidFill>
                  <a:srgbClr val="004800"/>
                </a:solidFill>
                <a:latin typeface="Bookman Old Style"/>
              </a:rPr>
              <a:t>Projeto</a:t>
            </a:r>
            <a:endParaRPr/>
          </a:p>
          <a:p>
            <a:pPr algn="ctr"/>
            <a:r>
              <a:rPr lang="pt-BR" sz="4000">
                <a:solidFill>
                  <a:srgbClr val="C00000"/>
                </a:solidFill>
                <a:latin typeface="Bookman Old Style"/>
              </a:rPr>
              <a:t>“</a:t>
            </a:r>
            <a:r>
              <a:rPr lang="pt-BR" sz="4000" b="1">
                <a:solidFill>
                  <a:srgbClr val="C00000"/>
                </a:solidFill>
                <a:latin typeface="Bookman Old Style"/>
              </a:rPr>
              <a:t>CNA FORTE, ADOÇÃO SEGURA</a:t>
            </a:r>
            <a:r>
              <a:rPr lang="pt-BR" sz="4000">
                <a:solidFill>
                  <a:srgbClr val="C00000"/>
                </a:solidFill>
                <a:latin typeface="Bookman Old Style"/>
              </a:rPr>
              <a:t>”</a:t>
            </a:r>
            <a:endParaRPr/>
          </a:p>
          <a:p>
            <a:endParaRPr/>
          </a:p>
        </p:txBody>
      </p:sp>
      <p:pic>
        <p:nvPicPr>
          <p:cNvPr id="25604" name="Picture 4" descr="Resultado de imagem para atendimento casais">
            <a:extLst>
              <a:ext uri="{FF2B5EF4-FFF2-40B4-BE49-F238E27FC236}">
                <a16:creationId xmlns:a16="http://schemas.microsoft.com/office/drawing/2014/main" id="{BD2CB863-E5A9-4212-9216-08D3A81B9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2854"/>
            <a:ext cx="36861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E33911A-8250-4666-867D-C9E4F3BCF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86252">
            <a:off x="4073069" y="1807233"/>
            <a:ext cx="1173978" cy="1467472"/>
          </a:xfrm>
          <a:prstGeom prst="rect">
            <a:avLst/>
          </a:prstGeom>
        </p:spPr>
      </p:pic>
      <p:sp>
        <p:nvSpPr>
          <p:cNvPr id="11" name="Título 4">
            <a:extLst>
              <a:ext uri="{FF2B5EF4-FFF2-40B4-BE49-F238E27FC236}">
                <a16:creationId xmlns:a16="http://schemas.microsoft.com/office/drawing/2014/main" id="{1279CE6E-B3F5-4AA4-A9A1-0DF99BBB429F}"/>
              </a:ext>
            </a:extLst>
          </p:cNvPr>
          <p:cNvSpPr txBox="1">
            <a:spLocks/>
          </p:cNvSpPr>
          <p:nvPr/>
        </p:nvSpPr>
        <p:spPr>
          <a:xfrm>
            <a:off x="5500466" y="1628800"/>
            <a:ext cx="3570821" cy="70796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Anna Gabriella</a:t>
            </a:r>
            <a:endParaRPr lang="pt-BR" sz="3000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25608" name="Picture 8" descr="Resultado de imagem para criança sem rosto desenho">
            <a:extLst>
              <a:ext uri="{FF2B5EF4-FFF2-40B4-BE49-F238E27FC236}">
                <a16:creationId xmlns:a16="http://schemas.microsoft.com/office/drawing/2014/main" id="{D8A8622E-A03C-4A96-AC7C-455AE20AC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1742707" cy="201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6747876-797C-4BD3-B5A4-FD7F2DC14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86252">
            <a:off x="2392251" y="5074742"/>
            <a:ext cx="1173978" cy="1467472"/>
          </a:xfrm>
          <a:prstGeom prst="rect">
            <a:avLst/>
          </a:prstGeom>
        </p:spPr>
      </p:pic>
      <p:sp>
        <p:nvSpPr>
          <p:cNvPr id="14" name="Título 4">
            <a:extLst>
              <a:ext uri="{FF2B5EF4-FFF2-40B4-BE49-F238E27FC236}">
                <a16:creationId xmlns:a16="http://schemas.microsoft.com/office/drawing/2014/main" id="{298F4AEA-0702-4352-A819-930929D6F0FE}"/>
              </a:ext>
            </a:extLst>
          </p:cNvPr>
          <p:cNvSpPr txBox="1">
            <a:spLocks/>
          </p:cNvSpPr>
          <p:nvPr/>
        </p:nvSpPr>
        <p:spPr>
          <a:xfrm>
            <a:off x="3699802" y="4909626"/>
            <a:ext cx="2240349" cy="72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mairton</a:t>
            </a:r>
            <a:endParaRPr lang="pt-BR" sz="3000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B275C7B-E505-4A81-8458-02C0E51A3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256" y="2401801"/>
            <a:ext cx="635310" cy="79413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F5CE7FCC-3A51-4D4D-A954-740EE5F3D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9648" y="2780928"/>
            <a:ext cx="3018656" cy="104052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7D8B1B7E-C06E-4CC5-9AF8-D65F325AB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715" y="2924944"/>
            <a:ext cx="1068773" cy="1335966"/>
          </a:xfrm>
          <a:prstGeom prst="rect">
            <a:avLst/>
          </a:prstGeom>
        </p:spPr>
      </p:pic>
      <p:pic>
        <p:nvPicPr>
          <p:cNvPr id="25610" name="Picture 10" descr="Resultado de imagem para planilha desenho">
            <a:extLst>
              <a:ext uri="{FF2B5EF4-FFF2-40B4-BE49-F238E27FC236}">
                <a16:creationId xmlns:a16="http://schemas.microsoft.com/office/drawing/2014/main" id="{22811DB1-6FA5-455A-AA4A-28F246C13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880" y="4113196"/>
            <a:ext cx="1397031" cy="119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09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F1C0220-D838-4D0C-9870-FC58C935B56F}"/>
              </a:ext>
            </a:extLst>
          </p:cNvPr>
          <p:cNvSpPr txBox="1"/>
          <p:nvPr/>
        </p:nvSpPr>
        <p:spPr>
          <a:xfrm>
            <a:off x="1448972" y="1916832"/>
            <a:ext cx="5031660" cy="2859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i="1" dirty="0">
                <a:solidFill>
                  <a:srgbClr val="FF0000"/>
                </a:solidFill>
                <a:latin typeface="Lucida Bright" panose="02040602050505020304" pitchFamily="18" charset="0"/>
              </a:rPr>
              <a:t>Isso é busca ativa pelo Judiciário</a:t>
            </a:r>
            <a:endParaRPr lang="pt-BR" sz="6000" dirty="0">
              <a:solidFill>
                <a:srgbClr val="FF00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156886B-A210-48F5-A1A0-20CD3A3F52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2060848"/>
            <a:ext cx="204787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5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-56160" y="159480"/>
            <a:ext cx="9055440" cy="2450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4400" i="1">
                <a:solidFill>
                  <a:srgbClr val="004800"/>
                </a:solidFill>
                <a:latin typeface="Bookman Old Style"/>
              </a:rPr>
              <a:t>Projeto</a:t>
            </a:r>
            <a:endParaRPr/>
          </a:p>
          <a:p>
            <a:pPr algn="ctr"/>
            <a:r>
              <a:rPr lang="pt-BR" sz="4000">
                <a:solidFill>
                  <a:srgbClr val="C00000"/>
                </a:solidFill>
                <a:latin typeface="Bookman Old Style"/>
              </a:rPr>
              <a:t>“</a:t>
            </a:r>
            <a:r>
              <a:rPr lang="pt-BR" sz="4000" b="1">
                <a:solidFill>
                  <a:srgbClr val="C00000"/>
                </a:solidFill>
                <a:latin typeface="Bookman Old Style"/>
              </a:rPr>
              <a:t>CNA FORTE, ADOÇÃO SEGURA</a:t>
            </a:r>
            <a:r>
              <a:rPr lang="pt-BR" sz="4000">
                <a:solidFill>
                  <a:srgbClr val="C00000"/>
                </a:solidFill>
                <a:latin typeface="Bookman Old Style"/>
              </a:rPr>
              <a:t>”</a:t>
            </a:r>
            <a:endParaRPr/>
          </a:p>
          <a:p>
            <a:endParaRPr/>
          </a:p>
        </p:txBody>
      </p:sp>
      <p:pic>
        <p:nvPicPr>
          <p:cNvPr id="5" name="Picture 2" descr="Resultado de imagem para IDEIA">
            <a:extLst>
              <a:ext uri="{FF2B5EF4-FFF2-40B4-BE49-F238E27FC236}">
                <a16:creationId xmlns:a16="http://schemas.microsoft.com/office/drawing/2014/main" id="{6B623789-1F32-487F-8BFD-E1E1CCF49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392" y="1596069"/>
            <a:ext cx="3024336" cy="18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Resultado de imagem para multiplicar pessoas">
            <a:extLst>
              <a:ext uri="{FF2B5EF4-FFF2-40B4-BE49-F238E27FC236}">
                <a16:creationId xmlns:a16="http://schemas.microsoft.com/office/drawing/2014/main" id="{3E1B1A6C-6BA6-4AAA-8E44-A0AA60182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46500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78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-56160" y="159480"/>
            <a:ext cx="9055440" cy="2450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4400" i="1">
                <a:solidFill>
                  <a:srgbClr val="004800"/>
                </a:solidFill>
                <a:latin typeface="Bookman Old Style"/>
              </a:rPr>
              <a:t>Projeto</a:t>
            </a:r>
            <a:endParaRPr/>
          </a:p>
          <a:p>
            <a:pPr algn="ctr"/>
            <a:r>
              <a:rPr lang="pt-BR" sz="4000">
                <a:solidFill>
                  <a:srgbClr val="C00000"/>
                </a:solidFill>
                <a:latin typeface="Bookman Old Style"/>
              </a:rPr>
              <a:t>“</a:t>
            </a:r>
            <a:r>
              <a:rPr lang="pt-BR" sz="4000" b="1">
                <a:solidFill>
                  <a:srgbClr val="C00000"/>
                </a:solidFill>
                <a:latin typeface="Bookman Old Style"/>
              </a:rPr>
              <a:t>CNA FORTE, ADOÇÃO SEGURA</a:t>
            </a:r>
            <a:r>
              <a:rPr lang="pt-BR" sz="4000">
                <a:solidFill>
                  <a:srgbClr val="C00000"/>
                </a:solidFill>
                <a:latin typeface="Bookman Old Style"/>
              </a:rPr>
              <a:t>”</a:t>
            </a:r>
            <a:endParaRPr/>
          </a:p>
          <a:p>
            <a:endParaRPr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AB03510-2F8C-4C62-A51C-9A35012FF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84197"/>
            <a:ext cx="4279421" cy="3541147"/>
          </a:xfrm>
          <a:prstGeom prst="rect">
            <a:avLst/>
          </a:prstGeom>
        </p:spPr>
      </p:pic>
      <p:pic>
        <p:nvPicPr>
          <p:cNvPr id="22530" name="Picture 2" descr="Resultado de imagem para tjce logo">
            <a:extLst>
              <a:ext uri="{FF2B5EF4-FFF2-40B4-BE49-F238E27FC236}">
                <a16:creationId xmlns:a16="http://schemas.microsoft.com/office/drawing/2014/main" id="{DC56E2B4-DDE1-424E-9FBA-65FCAA4DA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37209"/>
            <a:ext cx="703323" cy="95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A37E0579-5337-4427-A61A-2E6930404D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3" y="2997732"/>
            <a:ext cx="3741986" cy="3168352"/>
          </a:xfrm>
          <a:prstGeom prst="rect">
            <a:avLst/>
          </a:prstGeom>
        </p:spPr>
      </p:pic>
      <p:pic>
        <p:nvPicPr>
          <p:cNvPr id="22532" name="Picture 4" descr="Resultado de imagem para mpce">
            <a:extLst>
              <a:ext uri="{FF2B5EF4-FFF2-40B4-BE49-F238E27FC236}">
                <a16:creationId xmlns:a16="http://schemas.microsoft.com/office/drawing/2014/main" id="{C51AD350-EA67-46DB-AFDD-9A95D7902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88" y="2204864"/>
            <a:ext cx="1588857" cy="5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fortaleza destacada mapa ceará">
            <a:extLst>
              <a:ext uri="{FF2B5EF4-FFF2-40B4-BE49-F238E27FC236}">
                <a16:creationId xmlns:a16="http://schemas.microsoft.com/office/drawing/2014/main" id="{D11839DA-2DEE-41EC-8A1B-86EFC2F3B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92" y="661417"/>
            <a:ext cx="3810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>
            <a:extLst>
              <a:ext uri="{FF2B5EF4-FFF2-40B4-BE49-F238E27FC236}">
                <a16:creationId xmlns:a16="http://schemas.microsoft.com/office/drawing/2014/main" id="{F0BE29A0-FD93-4860-A2BB-65546DBBA27D}"/>
              </a:ext>
            </a:extLst>
          </p:cNvPr>
          <p:cNvSpPr txBox="1">
            <a:spLocks/>
          </p:cNvSpPr>
          <p:nvPr/>
        </p:nvSpPr>
        <p:spPr>
          <a:xfrm>
            <a:off x="-192897" y="-42204"/>
            <a:ext cx="5628993" cy="6221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em</a:t>
            </a:r>
            <a:r>
              <a:rPr lang="en-GB" sz="30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fevereiro</a:t>
            </a:r>
            <a:r>
              <a:rPr lang="en-GB" sz="30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de 2017</a:t>
            </a:r>
            <a:endParaRPr lang="pt-BR" sz="3000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Resultado de imagem para cadastro nacional de adoção">
            <a:extLst>
              <a:ext uri="{FF2B5EF4-FFF2-40B4-BE49-F238E27FC236}">
                <a16:creationId xmlns:a16="http://schemas.microsoft.com/office/drawing/2014/main" id="{3B8F6281-1ADB-41EF-9BCB-FFE5DB0E0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03" y="3717032"/>
            <a:ext cx="2270109" cy="266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Resultado de imagem para 30%">
            <a:extLst>
              <a:ext uri="{FF2B5EF4-FFF2-40B4-BE49-F238E27FC236}">
                <a16:creationId xmlns:a16="http://schemas.microsoft.com/office/drawing/2014/main" id="{433ED2E2-2C97-4AB0-9ED9-BEAC966E2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3953222" cy="23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67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-56160" y="159480"/>
            <a:ext cx="9055440" cy="2450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4400" i="1">
                <a:solidFill>
                  <a:srgbClr val="004800"/>
                </a:solidFill>
                <a:latin typeface="Bookman Old Style"/>
              </a:rPr>
              <a:t>Projeto</a:t>
            </a:r>
            <a:endParaRPr/>
          </a:p>
          <a:p>
            <a:pPr algn="ctr"/>
            <a:r>
              <a:rPr lang="pt-BR" sz="4000">
                <a:solidFill>
                  <a:srgbClr val="C00000"/>
                </a:solidFill>
                <a:latin typeface="Bookman Old Style"/>
              </a:rPr>
              <a:t>“</a:t>
            </a:r>
            <a:r>
              <a:rPr lang="pt-BR" sz="4000" b="1">
                <a:solidFill>
                  <a:srgbClr val="C00000"/>
                </a:solidFill>
                <a:latin typeface="Bookman Old Style"/>
              </a:rPr>
              <a:t>CNA FORTE, ADOÇÃO SEGURA</a:t>
            </a:r>
            <a:r>
              <a:rPr lang="pt-BR" sz="4000">
                <a:solidFill>
                  <a:srgbClr val="C00000"/>
                </a:solidFill>
                <a:latin typeface="Bookman Old Style"/>
              </a:rPr>
              <a:t>”</a:t>
            </a:r>
            <a:endParaRPr/>
          </a:p>
          <a:p>
            <a:endParaRPr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5549318" y="1949667"/>
            <a:ext cx="3010326" cy="4159586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A554FA5F-8B79-48D7-886F-A73AF048F9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60" y="2096348"/>
            <a:ext cx="4631380" cy="406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-56160" y="159480"/>
            <a:ext cx="9055440" cy="2450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4400" i="1">
                <a:solidFill>
                  <a:srgbClr val="004800"/>
                </a:solidFill>
                <a:latin typeface="Bookman Old Style"/>
              </a:rPr>
              <a:t>Projeto</a:t>
            </a:r>
            <a:endParaRPr/>
          </a:p>
          <a:p>
            <a:pPr algn="ctr"/>
            <a:r>
              <a:rPr lang="pt-BR" sz="4000">
                <a:solidFill>
                  <a:srgbClr val="C00000"/>
                </a:solidFill>
                <a:latin typeface="Bookman Old Style"/>
              </a:rPr>
              <a:t>“</a:t>
            </a:r>
            <a:r>
              <a:rPr lang="pt-BR" sz="4000" b="1">
                <a:solidFill>
                  <a:srgbClr val="C00000"/>
                </a:solidFill>
                <a:latin typeface="Bookman Old Style"/>
              </a:rPr>
              <a:t>CNA FORTE, ADOÇÃO SEGURA</a:t>
            </a:r>
            <a:r>
              <a:rPr lang="pt-BR" sz="4000">
                <a:solidFill>
                  <a:srgbClr val="C00000"/>
                </a:solidFill>
                <a:latin typeface="Bookman Old Style"/>
              </a:rPr>
              <a:t>”</a:t>
            </a:r>
            <a:endParaRPr/>
          </a:p>
          <a:p>
            <a:endParaRPr/>
          </a:p>
        </p:txBody>
      </p:sp>
      <p:pic>
        <p:nvPicPr>
          <p:cNvPr id="32770" name="Picture 2" descr="Resultado de imagem para meta">
            <a:extLst>
              <a:ext uri="{FF2B5EF4-FFF2-40B4-BE49-F238E27FC236}">
                <a16:creationId xmlns:a16="http://schemas.microsoft.com/office/drawing/2014/main" id="{557AC89C-AB57-4546-B593-55F923DF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12168"/>
            <a:ext cx="6286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500F37F-A819-4483-8856-B84C2C4000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64" y="5232694"/>
            <a:ext cx="8028384" cy="122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21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-56160" y="159480"/>
            <a:ext cx="9055440" cy="2450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4400" i="1">
                <a:solidFill>
                  <a:srgbClr val="004800"/>
                </a:solidFill>
                <a:latin typeface="Bookman Old Style"/>
              </a:rPr>
              <a:t>Projeto</a:t>
            </a:r>
            <a:endParaRPr/>
          </a:p>
          <a:p>
            <a:pPr algn="ctr"/>
            <a:r>
              <a:rPr lang="pt-BR" sz="4000">
                <a:solidFill>
                  <a:srgbClr val="C00000"/>
                </a:solidFill>
                <a:latin typeface="Bookman Old Style"/>
              </a:rPr>
              <a:t>“</a:t>
            </a:r>
            <a:r>
              <a:rPr lang="pt-BR" sz="4000" b="1">
                <a:solidFill>
                  <a:srgbClr val="C00000"/>
                </a:solidFill>
                <a:latin typeface="Bookman Old Style"/>
              </a:rPr>
              <a:t>CNA FORTE, ADOÇÃO SEGURA</a:t>
            </a:r>
            <a:r>
              <a:rPr lang="pt-BR" sz="4000">
                <a:solidFill>
                  <a:srgbClr val="C00000"/>
                </a:solidFill>
                <a:latin typeface="Bookman Old Style"/>
              </a:rPr>
              <a:t>”</a:t>
            </a:r>
            <a:endParaRPr/>
          </a:p>
          <a:p>
            <a:endParaRPr/>
          </a:p>
        </p:txBody>
      </p:sp>
      <p:pic>
        <p:nvPicPr>
          <p:cNvPr id="33794" name="Picture 2" descr="Imagem relacionada">
            <a:extLst>
              <a:ext uri="{FF2B5EF4-FFF2-40B4-BE49-F238E27FC236}">
                <a16:creationId xmlns:a16="http://schemas.microsoft.com/office/drawing/2014/main" id="{E92C559B-B393-45D1-87ED-B475BE36E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517522" cy="45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F35D66F3-EFD5-444D-AA8B-1F7CF807B81F}"/>
              </a:ext>
            </a:extLst>
          </p:cNvPr>
          <p:cNvSpPr txBox="1">
            <a:spLocks/>
          </p:cNvSpPr>
          <p:nvPr/>
        </p:nvSpPr>
        <p:spPr>
          <a:xfrm>
            <a:off x="-1" y="5505476"/>
            <a:ext cx="8834511" cy="1019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5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Após</a:t>
            </a:r>
            <a:r>
              <a:rPr lang="en-GB" sz="25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as </a:t>
            </a:r>
            <a:r>
              <a:rPr lang="en-GB" sz="25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audiências</a:t>
            </a:r>
            <a:r>
              <a:rPr lang="en-GB" sz="25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Gabriella </a:t>
            </a:r>
            <a:r>
              <a:rPr lang="en-GB" sz="25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treina</a:t>
            </a:r>
            <a:r>
              <a:rPr lang="en-GB" sz="25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GB" sz="25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os</a:t>
            </a:r>
            <a:r>
              <a:rPr lang="en-GB" sz="25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servidores</a:t>
            </a:r>
            <a:r>
              <a:rPr lang="en-GB" sz="25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GB" sz="25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locais</a:t>
            </a:r>
            <a:endParaRPr lang="pt-BR" sz="2500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17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-56160" y="159480"/>
            <a:ext cx="9055440" cy="24508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/>
            <a:r>
              <a:rPr lang="pt-BR" sz="4400" i="1">
                <a:solidFill>
                  <a:srgbClr val="004800"/>
                </a:solidFill>
                <a:latin typeface="Bookman Old Style"/>
              </a:rPr>
              <a:t>Projeto</a:t>
            </a:r>
            <a:endParaRPr/>
          </a:p>
          <a:p>
            <a:pPr algn="ctr"/>
            <a:r>
              <a:rPr lang="pt-BR" sz="4000">
                <a:solidFill>
                  <a:srgbClr val="C00000"/>
                </a:solidFill>
                <a:latin typeface="Bookman Old Style"/>
              </a:rPr>
              <a:t>“</a:t>
            </a:r>
            <a:r>
              <a:rPr lang="pt-BR" sz="4000" b="1">
                <a:solidFill>
                  <a:srgbClr val="C00000"/>
                </a:solidFill>
                <a:latin typeface="Bookman Old Style"/>
              </a:rPr>
              <a:t>CNA FORTE, ADOÇÃO SEGURA</a:t>
            </a:r>
            <a:r>
              <a:rPr lang="pt-BR" sz="4000">
                <a:solidFill>
                  <a:srgbClr val="C00000"/>
                </a:solidFill>
                <a:latin typeface="Bookman Old Style"/>
              </a:rPr>
              <a:t>”</a:t>
            </a:r>
            <a:endParaRPr/>
          </a:p>
          <a:p>
            <a:endParaRPr/>
          </a:p>
        </p:txBody>
      </p:sp>
      <p:pic>
        <p:nvPicPr>
          <p:cNvPr id="34818" name="Picture 2" descr="Resultado de imagem para cronograma">
            <a:extLst>
              <a:ext uri="{FF2B5EF4-FFF2-40B4-BE49-F238E27FC236}">
                <a16:creationId xmlns:a16="http://schemas.microsoft.com/office/drawing/2014/main" id="{1E0D3860-3C32-4498-84C3-C738DCCF8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84984"/>
            <a:ext cx="2868125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esultado de imagem para tjce logo">
            <a:extLst>
              <a:ext uri="{FF2B5EF4-FFF2-40B4-BE49-F238E27FC236}">
                <a16:creationId xmlns:a16="http://schemas.microsoft.com/office/drawing/2014/main" id="{2D8A67F9-4C55-40F4-AA87-3DC16A0C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0" y="2130488"/>
            <a:ext cx="703323" cy="95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m para mpce">
            <a:extLst>
              <a:ext uri="{FF2B5EF4-FFF2-40B4-BE49-F238E27FC236}">
                <a16:creationId xmlns:a16="http://schemas.microsoft.com/office/drawing/2014/main" id="{CF1DF6C9-67D3-4DFA-BC4C-187D5B09E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00" y="2317541"/>
            <a:ext cx="1588857" cy="58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C5EF723-53F4-41E3-9AD3-02A34D353E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86252">
            <a:off x="3218598" y="2171617"/>
            <a:ext cx="1676334" cy="2095417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B7AF6062-BD4F-4DE1-9453-221AD4E6F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42411">
            <a:off x="3477660" y="4183628"/>
            <a:ext cx="1676334" cy="2095417"/>
          </a:xfrm>
          <a:prstGeom prst="rect">
            <a:avLst/>
          </a:prstGeom>
        </p:spPr>
      </p:pic>
      <p:sp>
        <p:nvSpPr>
          <p:cNvPr id="11" name="Título 4">
            <a:extLst>
              <a:ext uri="{FF2B5EF4-FFF2-40B4-BE49-F238E27FC236}">
                <a16:creationId xmlns:a16="http://schemas.microsoft.com/office/drawing/2014/main" id="{252450CE-4636-4579-9717-959439CD3CAE}"/>
              </a:ext>
            </a:extLst>
          </p:cNvPr>
          <p:cNvSpPr txBox="1">
            <a:spLocks/>
          </p:cNvSpPr>
          <p:nvPr/>
        </p:nvSpPr>
        <p:spPr>
          <a:xfrm>
            <a:off x="5282192" y="2064941"/>
            <a:ext cx="3610288" cy="12200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7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Treinamentos</a:t>
            </a:r>
            <a:r>
              <a:rPr lang="en-GB" sz="27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coletivos</a:t>
            </a:r>
            <a:r>
              <a:rPr lang="en-GB" sz="27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para </a:t>
            </a:r>
            <a:r>
              <a:rPr lang="en-GB" sz="27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manuseio</a:t>
            </a:r>
            <a:r>
              <a:rPr lang="en-GB" sz="27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do </a:t>
            </a:r>
            <a:r>
              <a:rPr lang="en-GB" sz="27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cna</a:t>
            </a:r>
            <a:endParaRPr lang="pt-BR" sz="2700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ítulo 4">
            <a:extLst>
              <a:ext uri="{FF2B5EF4-FFF2-40B4-BE49-F238E27FC236}">
                <a16:creationId xmlns:a16="http://schemas.microsoft.com/office/drawing/2014/main" id="{3EF1C991-67BE-47DD-AF59-5E313BB63E72}"/>
              </a:ext>
            </a:extLst>
          </p:cNvPr>
          <p:cNvSpPr txBox="1">
            <a:spLocks/>
          </p:cNvSpPr>
          <p:nvPr/>
        </p:nvSpPr>
        <p:spPr>
          <a:xfrm>
            <a:off x="5389116" y="3933056"/>
            <a:ext cx="3647380" cy="13842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7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Cursos</a:t>
            </a:r>
            <a:r>
              <a:rPr lang="en-GB" sz="27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GB" sz="27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regionais</a:t>
            </a:r>
            <a:r>
              <a:rPr lang="en-GB" sz="27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para </a:t>
            </a:r>
            <a:r>
              <a:rPr lang="en-GB" sz="27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pretendentes</a:t>
            </a:r>
            <a:endParaRPr lang="pt-BR" sz="2700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8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sultado de imagem para não querer ouvir">
            <a:extLst>
              <a:ext uri="{FF2B5EF4-FFF2-40B4-BE49-F238E27FC236}">
                <a16:creationId xmlns:a16="http://schemas.microsoft.com/office/drawing/2014/main" id="{1EEBB976-0D9A-4EA5-B684-12BA74D7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3890"/>
            <a:ext cx="431482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m para soberba">
            <a:extLst>
              <a:ext uri="{FF2B5EF4-FFF2-40B4-BE49-F238E27FC236}">
                <a16:creationId xmlns:a16="http://schemas.microsoft.com/office/drawing/2014/main" id="{80C2BB70-DDC0-428D-9472-8607EE392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7" y="188640"/>
            <a:ext cx="22955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sultado de imagem para soberba">
            <a:extLst>
              <a:ext uri="{FF2B5EF4-FFF2-40B4-BE49-F238E27FC236}">
                <a16:creationId xmlns:a16="http://schemas.microsoft.com/office/drawing/2014/main" id="{53334D13-53E8-4766-889F-9CF6E25A6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861048"/>
            <a:ext cx="4608512" cy="259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4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m para união de esforç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456384" cy="346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Resultado de imagem para caminh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469"/>
            <a:ext cx="4104456" cy="61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 descr="Resultado de imagem para plantar sementes">
            <a:extLst>
              <a:ext uri="{FF2B5EF4-FFF2-40B4-BE49-F238E27FC236}">
                <a16:creationId xmlns:a16="http://schemas.microsoft.com/office/drawing/2014/main" id="{A4B15645-033A-442D-87BB-45F0CC1B2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717032"/>
            <a:ext cx="3679684" cy="252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 bwMode="auto">
          <a:xfrm>
            <a:off x="-1" y="3406348"/>
            <a:ext cx="8909737" cy="247760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ln w="50800"/>
                <a:solidFill>
                  <a:srgbClr val="004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(85) 3472-1260 / 3452-4538</a:t>
            </a:r>
          </a:p>
          <a:p>
            <a:pPr algn="ctr">
              <a:defRPr/>
            </a:pPr>
            <a:endParaRPr lang="pt-BR" sz="1100" b="1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1600" b="1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sz="3200" b="1" dirty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caopij@mpce.mp.br</a:t>
            </a:r>
          </a:p>
          <a:p>
            <a:pPr algn="ctr">
              <a:defRPr/>
            </a:pPr>
            <a:endParaRPr lang="pt-BR" sz="3200" b="1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sz="3200" b="1" dirty="0">
              <a:ln w="50800"/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Hugo\Downloads\CAOPIJ - bann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6672"/>
            <a:ext cx="8802234" cy="20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0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ficar parado">
            <a:extLst>
              <a:ext uri="{FF2B5EF4-FFF2-40B4-BE49-F238E27FC236}">
                <a16:creationId xmlns:a16="http://schemas.microsoft.com/office/drawing/2014/main" id="{059E8723-D139-4570-8A1A-81F0ABFA4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4">
            <a:extLst>
              <a:ext uri="{FF2B5EF4-FFF2-40B4-BE49-F238E27FC236}">
                <a16:creationId xmlns:a16="http://schemas.microsoft.com/office/drawing/2014/main" id="{44CE2F6A-CC62-46B8-A489-BC0551B9B9DB}"/>
              </a:ext>
            </a:extLst>
          </p:cNvPr>
          <p:cNvSpPr txBox="1">
            <a:spLocks/>
          </p:cNvSpPr>
          <p:nvPr/>
        </p:nvSpPr>
        <p:spPr>
          <a:xfrm>
            <a:off x="42202" y="140676"/>
            <a:ext cx="8971849" cy="12000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0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Para as </a:t>
            </a:r>
            <a:r>
              <a:rPr lang="en-GB" sz="30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crianças</a:t>
            </a:r>
            <a:r>
              <a:rPr lang="en-GB" sz="30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e </a:t>
            </a:r>
            <a:r>
              <a:rPr lang="en-GB" sz="30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adolescentes</a:t>
            </a:r>
            <a:r>
              <a:rPr lang="en-GB" sz="30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denominados</a:t>
            </a:r>
            <a:r>
              <a:rPr lang="en-GB" sz="30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“de </a:t>
            </a:r>
            <a:r>
              <a:rPr lang="en-GB" sz="30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difícil</a:t>
            </a:r>
            <a:r>
              <a:rPr lang="en-GB" sz="30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 </a:t>
            </a:r>
            <a:r>
              <a:rPr lang="en-GB" sz="3000" dirty="0" err="1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colocação</a:t>
            </a:r>
            <a:r>
              <a:rPr lang="en-GB" sz="3000" dirty="0">
                <a:solidFill>
                  <a:srgbClr val="FF0000"/>
                </a:solidFill>
                <a:latin typeface="Bookman Old Style" panose="02050604050505020204" pitchFamily="18" charset="0"/>
                <a:cs typeface="Arial" panose="020B0604020202020204" pitchFamily="34" charset="0"/>
              </a:rPr>
              <a:t>”</a:t>
            </a:r>
            <a:endParaRPr lang="pt-BR" sz="3000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9CFD23D-479E-45DF-8E08-899CE3443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364534"/>
            <a:ext cx="2808312" cy="329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0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banco de dados">
            <a:extLst>
              <a:ext uri="{FF2B5EF4-FFF2-40B4-BE49-F238E27FC236}">
                <a16:creationId xmlns:a16="http://schemas.microsoft.com/office/drawing/2014/main" id="{9A35565E-FCFB-44B4-B9B0-86F0669CF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08" y="116632"/>
            <a:ext cx="4237062" cy="370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caminhos novos">
            <a:extLst>
              <a:ext uri="{FF2B5EF4-FFF2-40B4-BE49-F238E27FC236}">
                <a16:creationId xmlns:a16="http://schemas.microsoft.com/office/drawing/2014/main" id="{7A7BA34D-2EEF-4CE5-8CA3-5C59EAEA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933056"/>
            <a:ext cx="60007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56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Resultado de imagem para ousadia e criatividade">
            <a:extLst>
              <a:ext uri="{FF2B5EF4-FFF2-40B4-BE49-F238E27FC236}">
                <a16:creationId xmlns:a16="http://schemas.microsoft.com/office/drawing/2014/main" id="{59504A85-76CC-4D63-A8C9-1E75D2EF4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586" y="116632"/>
            <a:ext cx="5368378" cy="237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F6E26172-CDFA-4CE8-893A-8A9320B0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2780928"/>
            <a:ext cx="667874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adote um pequeno torcedor">
            <a:extLst>
              <a:ext uri="{FF2B5EF4-FFF2-40B4-BE49-F238E27FC236}">
                <a16:creationId xmlns:a16="http://schemas.microsoft.com/office/drawing/2014/main" id="{AC35642A-4F59-4D53-BB1E-D4B26835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974">
            <a:off x="3232735" y="3141988"/>
            <a:ext cx="5436096" cy="305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adote um pequeno torcedor">
            <a:extLst>
              <a:ext uri="{FF2B5EF4-FFF2-40B4-BE49-F238E27FC236}">
                <a16:creationId xmlns:a16="http://schemas.microsoft.com/office/drawing/2014/main" id="{947621E5-C480-4069-B4EA-AEFCE09F4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3825">
            <a:off x="449308" y="692804"/>
            <a:ext cx="5077031" cy="349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copeij">
            <a:extLst>
              <a:ext uri="{FF2B5EF4-FFF2-40B4-BE49-F238E27FC236}">
                <a16:creationId xmlns:a16="http://schemas.microsoft.com/office/drawing/2014/main" id="{23FEDFAA-3D89-4375-BB9D-C5E1C5E20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6632"/>
            <a:ext cx="3600400" cy="229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m para crianças e adolescentes acolhidos">
            <a:extLst>
              <a:ext uri="{FF2B5EF4-FFF2-40B4-BE49-F238E27FC236}">
                <a16:creationId xmlns:a16="http://schemas.microsoft.com/office/drawing/2014/main" id="{C5AD673F-AA19-4CB6-93E1-7C2025E5F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22" y="3314710"/>
            <a:ext cx="4049138" cy="285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Resultado de imagem para sombra de pessoas">
            <a:extLst>
              <a:ext uri="{FF2B5EF4-FFF2-40B4-BE49-F238E27FC236}">
                <a16:creationId xmlns:a16="http://schemas.microsoft.com/office/drawing/2014/main" id="{FFEDABE1-753D-44C8-AA3D-61225572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35" y="3309770"/>
            <a:ext cx="4361869" cy="280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30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/>
          <p:cNvSpPr txBox="1"/>
          <p:nvPr/>
        </p:nvSpPr>
        <p:spPr>
          <a:xfrm>
            <a:off x="2602522" y="211014"/>
            <a:ext cx="5281845" cy="3393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i="1" dirty="0">
                <a:solidFill>
                  <a:srgbClr val="004800"/>
                </a:solidFill>
                <a:latin typeface="Lucida Bright" panose="02040602050505020304" pitchFamily="18" charset="0"/>
              </a:rPr>
              <a:t>Apesar do caminho do amor </a:t>
            </a:r>
            <a:r>
              <a:rPr lang="pt-BR" sz="3600" b="1" i="1" u="sng" dirty="0">
                <a:solidFill>
                  <a:srgbClr val="004800"/>
                </a:solidFill>
                <a:latin typeface="Lucida Bright" panose="02040602050505020304" pitchFamily="18" charset="0"/>
              </a:rPr>
              <a:t>ser duro e íngreme</a:t>
            </a:r>
            <a:r>
              <a:rPr lang="pt-BR" sz="3600" i="1" dirty="0">
                <a:solidFill>
                  <a:srgbClr val="004800"/>
                </a:solidFill>
                <a:latin typeface="Lucida Bright" panose="02040602050505020304" pitchFamily="18" charset="0"/>
              </a:rPr>
              <a:t>.</a:t>
            </a:r>
          </a:p>
          <a:p>
            <a:pPr algn="ctr"/>
            <a:r>
              <a:rPr lang="pt-BR" sz="3600" i="1" dirty="0">
                <a:solidFill>
                  <a:srgbClr val="004800"/>
                </a:solidFill>
                <a:latin typeface="Lucida Bright" panose="02040602050505020304" pitchFamily="18" charset="0"/>
              </a:rPr>
              <a:t>E apesar </a:t>
            </a:r>
            <a:r>
              <a:rPr lang="pt-BR" sz="3600" b="1" i="1" u="sng" dirty="0">
                <a:solidFill>
                  <a:srgbClr val="004800"/>
                </a:solidFill>
                <a:latin typeface="Lucida Bright" panose="02040602050505020304" pitchFamily="18" charset="0"/>
              </a:rPr>
              <a:t>da espada escondida entre suas penas poder nos ferir</a:t>
            </a:r>
            <a:r>
              <a:rPr lang="pt-BR" sz="3600" i="1" dirty="0">
                <a:solidFill>
                  <a:srgbClr val="004800"/>
                </a:solidFill>
                <a:latin typeface="Lucida Bright" panose="02040602050505020304" pitchFamily="18" charset="0"/>
              </a:rPr>
              <a:t>.</a:t>
            </a:r>
            <a:r>
              <a:rPr lang="pt-BR" sz="3600" dirty="0">
                <a:latin typeface="Lucida Bright" panose="02040602050505020304" pitchFamily="18" charset="0"/>
              </a:rPr>
              <a:t> </a:t>
            </a:r>
            <a:endParaRPr lang="pt-BR" sz="3600" dirty="0">
              <a:solidFill>
                <a:srgbClr val="004800"/>
              </a:solidFill>
              <a:latin typeface="Lucida Bright" panose="020406020505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010EBD7-151D-4723-8817-928561A1193F}"/>
              </a:ext>
            </a:extLst>
          </p:cNvPr>
          <p:cNvSpPr txBox="1"/>
          <p:nvPr/>
        </p:nvSpPr>
        <p:spPr>
          <a:xfrm>
            <a:off x="827584" y="3933056"/>
            <a:ext cx="72494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i="1" dirty="0">
                <a:solidFill>
                  <a:srgbClr val="FF0000"/>
                </a:solidFill>
                <a:latin typeface="Lucida Bright" panose="02040602050505020304" pitchFamily="18" charset="0"/>
              </a:rPr>
              <a:t>Quando o amor nos chama, nós temos que o seguir...</a:t>
            </a:r>
            <a:r>
              <a:rPr lang="pt-BR" sz="3600" i="1" dirty="0">
                <a:solidFill>
                  <a:srgbClr val="004800"/>
                </a:solidFill>
                <a:latin typeface="Lucida Bright" panose="02040602050505020304" pitchFamily="18" charset="0"/>
              </a:rPr>
              <a:t> </a:t>
            </a:r>
            <a:endParaRPr lang="pt-BR" sz="3600" dirty="0">
              <a:solidFill>
                <a:srgbClr val="004800"/>
              </a:solidFill>
              <a:latin typeface="Lucida Bright" panose="02040602050505020304" pitchFamily="18" charset="0"/>
            </a:endParaRPr>
          </a:p>
        </p:txBody>
      </p:sp>
      <p:pic>
        <p:nvPicPr>
          <p:cNvPr id="36866" name="Picture 2" descr="Resultado de imagem para vencedor desenho">
            <a:extLst>
              <a:ext uri="{FF2B5EF4-FFF2-40B4-BE49-F238E27FC236}">
                <a16:creationId xmlns:a16="http://schemas.microsoft.com/office/drawing/2014/main" id="{D1457C4E-30EB-4727-BB83-8DFF3E4B2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99896"/>
            <a:ext cx="2097056" cy="209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2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cial">
  <a:themeElements>
    <a:clrScheme name="Personalizada 6">
      <a:dk1>
        <a:srgbClr val="0066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c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c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2074</TotalTime>
  <Words>957</Words>
  <Application>Microsoft Office PowerPoint</Application>
  <PresentationFormat>Apresentação na tela (4:3)</PresentationFormat>
  <Paragraphs>73</Paragraphs>
  <Slides>31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Bookman Old Style</vt:lpstr>
      <vt:lpstr>Calibri</vt:lpstr>
      <vt:lpstr>Californian FB</vt:lpstr>
      <vt:lpstr>Lucida Bright</vt:lpstr>
      <vt:lpstr>Essencial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edson</dc:creator>
  <cp:lastModifiedBy>Hugo Mendonça</cp:lastModifiedBy>
  <cp:revision>101</cp:revision>
  <dcterms:created xsi:type="dcterms:W3CDTF">2016-02-27T20:58:09Z</dcterms:created>
  <dcterms:modified xsi:type="dcterms:W3CDTF">2017-06-17T19:44:48Z</dcterms:modified>
</cp:coreProperties>
</file>