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4"/>
  </p:notesMasterIdLst>
  <p:handoutMasterIdLst>
    <p:handoutMasterId r:id="rId25"/>
  </p:handoutMasterIdLst>
  <p:sldIdLst>
    <p:sldId id="257" r:id="rId2"/>
    <p:sldId id="432" r:id="rId3"/>
    <p:sldId id="419" r:id="rId4"/>
    <p:sldId id="421" r:id="rId5"/>
    <p:sldId id="434" r:id="rId6"/>
    <p:sldId id="422" r:id="rId7"/>
    <p:sldId id="423" r:id="rId8"/>
    <p:sldId id="343" r:id="rId9"/>
    <p:sldId id="427" r:id="rId10"/>
    <p:sldId id="426" r:id="rId11"/>
    <p:sldId id="428" r:id="rId12"/>
    <p:sldId id="430" r:id="rId13"/>
    <p:sldId id="379" r:id="rId14"/>
    <p:sldId id="366" r:id="rId15"/>
    <p:sldId id="367" r:id="rId16"/>
    <p:sldId id="431" r:id="rId17"/>
    <p:sldId id="388" r:id="rId18"/>
    <p:sldId id="378" r:id="rId19"/>
    <p:sldId id="381" r:id="rId20"/>
    <p:sldId id="345" r:id="rId21"/>
    <p:sldId id="368" r:id="rId22"/>
    <p:sldId id="348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3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76F7E-30B6-4289-BE0B-C4559F0B96F4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B665-F4F6-4E03-B8CE-4A17DB0A24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45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D512-4965-43DC-B4D1-3CA6497CD8D6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B903-7ED5-44A4-BB96-65C30A0708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23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B903-7ED5-44A4-BB96-65C30A07086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39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pt-BR"/>
              <a:t>Sérgio Luiz Kreuz</a:t>
            </a:r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5F785E-CF3F-4398-BC64-DEF81F447B2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Sérgio Luiz Kreuz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F61FC-ED0E-4432-ADB6-AF0BB1CD3181}" type="datetimeFigureOut">
              <a:rPr lang="pt-BR" smtClean="0"/>
              <a:t>16/06/2017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F785E-CF3F-4398-BC64-DEF81F447B2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1619672" y="562000"/>
            <a:ext cx="727280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dirty="0"/>
              <a:t>Clique para editar 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/>
              <a:t>Clique para editar o texto mestre</a:t>
            </a:r>
          </a:p>
          <a:p>
            <a:pPr lvl="1" eaLnBrk="1" latinLnBrk="0" hangingPunct="1"/>
            <a:r>
              <a:rPr kumimoji="0" lang="pt-BR" dirty="0"/>
              <a:t>Segundo nível</a:t>
            </a:r>
          </a:p>
          <a:p>
            <a:pPr lvl="2" eaLnBrk="1" latinLnBrk="0" hangingPunct="1"/>
            <a:r>
              <a:rPr kumimoji="0" lang="pt-BR" dirty="0"/>
              <a:t>Terceiro nível</a:t>
            </a:r>
          </a:p>
          <a:p>
            <a:pPr lvl="3" eaLnBrk="1" latinLnBrk="0" hangingPunct="1"/>
            <a:r>
              <a:rPr kumimoji="0" lang="pt-BR" dirty="0"/>
              <a:t>Quarto nível</a:t>
            </a:r>
          </a:p>
          <a:p>
            <a:pPr lvl="4" eaLnBrk="1" latinLnBrk="0" hangingPunct="1"/>
            <a:r>
              <a:rPr kumimoji="0" lang="pt-BR" dirty="0"/>
              <a:t>Quinto nível</a:t>
            </a:r>
            <a:endParaRPr kumimoji="0" lang="en-US" dirty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B2F61FC-ED0E-4432-ADB6-AF0BB1CD3181}" type="datetimeFigureOut">
              <a:rPr lang="pt-BR" smtClean="0"/>
              <a:t>16/06/2017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pt-BR"/>
              <a:t>Sérgio Luiz Kreuz</a:t>
            </a:r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5F785E-CF3F-4398-BC64-DEF81F447B2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606674"/>
            <a:ext cx="900100" cy="1094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370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itodascriancas.com.br/" TargetMode="External"/><Relationship Id="rId2" Type="http://schemas.openxmlformats.org/officeDocument/2006/relationships/hyperlink" Target="mailto:slkreuz@yahoo.com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14908" y="764704"/>
            <a:ext cx="8189540" cy="257540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600" b="1" i="1" dirty="0">
                <a:solidFill>
                  <a:schemeClr val="bg2">
                    <a:lumMod val="90000"/>
                  </a:schemeClr>
                </a:solidFill>
              </a:rPr>
              <a:t>ENAPA</a:t>
            </a:r>
            <a:br>
              <a:rPr lang="pt-BR" sz="2800" b="1" i="1" dirty="0">
                <a:solidFill>
                  <a:schemeClr val="bg2">
                    <a:lumMod val="90000"/>
                  </a:schemeClr>
                </a:solidFill>
              </a:rPr>
            </a:br>
            <a:br>
              <a:rPr lang="pt-BR" sz="2800" b="1" i="1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pt-BR" sz="2800" b="1" i="1" dirty="0">
                <a:solidFill>
                  <a:schemeClr val="bg2">
                    <a:lumMod val="90000"/>
                  </a:schemeClr>
                </a:solidFill>
              </a:rPr>
              <a:t>FORTALEZA - CE</a:t>
            </a:r>
            <a:br>
              <a:rPr lang="pt-BR" sz="2800" b="1" i="1">
                <a:solidFill>
                  <a:srgbClr val="FFFF00"/>
                </a:solidFill>
              </a:rPr>
            </a:br>
            <a:r>
              <a:rPr lang="pt-BR" sz="2800" b="1" i="1">
                <a:solidFill>
                  <a:srgbClr val="FFFF00"/>
                </a:solidFill>
              </a:rPr>
              <a:t>16.06.2017</a:t>
            </a:r>
            <a:br>
              <a:rPr lang="pt-BR" sz="2000" b="1" i="1" dirty="0">
                <a:solidFill>
                  <a:srgbClr val="FFFF00"/>
                </a:solidFill>
              </a:rPr>
            </a:br>
            <a:endParaRPr lang="pt-BR" sz="2000" b="1" i="1" dirty="0">
              <a:solidFill>
                <a:srgbClr val="FFFF0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07504" y="4348881"/>
            <a:ext cx="4953000" cy="2016224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>
                <a:solidFill>
                  <a:srgbClr val="FF0000"/>
                </a:solidFill>
              </a:rPr>
              <a:t>Sérgio Luiz Kreuz</a:t>
            </a:r>
          </a:p>
          <a:p>
            <a:r>
              <a:rPr lang="pt-BR" sz="1800" i="1" dirty="0"/>
              <a:t>Juiz Auxiliar da Corregedoria-Geral da Justiça do PR.</a:t>
            </a:r>
          </a:p>
          <a:p>
            <a:r>
              <a:rPr lang="pt-BR" sz="1800" dirty="0">
                <a:solidFill>
                  <a:schemeClr val="tx1"/>
                </a:solidFill>
                <a:hlinkClick r:id="rId2"/>
              </a:rPr>
              <a:t>slkreuz@yahoo.com.br</a:t>
            </a:r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>
                <a:solidFill>
                  <a:schemeClr val="tx1"/>
                </a:solidFill>
                <a:hlinkClick r:id="rId3"/>
              </a:rPr>
              <a:t>www.direitodascriancas.com.br</a:t>
            </a:r>
            <a:endParaRPr lang="pt-BR" sz="1800" dirty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  <a:p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48881"/>
            <a:ext cx="1616579" cy="196506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51520" y="26064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18057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" y="2249488"/>
            <a:ext cx="7631926" cy="4324350"/>
          </a:xfrm>
        </p:spPr>
      </p:pic>
    </p:spTree>
    <p:extLst>
      <p:ext uri="{BB962C8B-B14F-4D97-AF65-F5344CB8AC3E}">
        <p14:creationId xmlns:p14="http://schemas.microsoft.com/office/powerpoint/2010/main" val="44325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5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3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6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836712"/>
            <a:ext cx="6995120" cy="432048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              </a:t>
            </a:r>
            <a:r>
              <a:rPr lang="pt-BR" sz="3100" b="1" u="sng" dirty="0">
                <a:solidFill>
                  <a:srgbClr val="FF0000"/>
                </a:solidFill>
              </a:rPr>
              <a:t>As Famílias Acolhedoras</a:t>
            </a:r>
            <a:br>
              <a:rPr lang="pt-BR" sz="3100" b="1" u="sng" dirty="0">
                <a:solidFill>
                  <a:srgbClr val="FF0000"/>
                </a:solidFill>
              </a:rPr>
            </a:br>
            <a:br>
              <a:rPr lang="pt-BR" sz="2700" b="1" u="sng" dirty="0"/>
            </a:br>
            <a:br>
              <a:rPr lang="pt-BR" sz="2200" dirty="0"/>
            </a:br>
            <a:r>
              <a:rPr lang="pt-BR" sz="2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Requisitos:</a:t>
            </a:r>
            <a:br>
              <a:rPr lang="pt-BR" sz="2200" dirty="0"/>
            </a:br>
            <a:r>
              <a:rPr lang="pt-BR" sz="2200" dirty="0"/>
              <a:t>     </a:t>
            </a:r>
            <a:br>
              <a:rPr lang="pt-BR" sz="2200" dirty="0"/>
            </a:br>
            <a:r>
              <a:rPr lang="pt-BR" sz="2200" dirty="0"/>
              <a:t>a) Idade (maiores de 18 anos);</a:t>
            </a:r>
            <a:br>
              <a:rPr lang="pt-BR" sz="2200" dirty="0"/>
            </a:br>
            <a:r>
              <a:rPr lang="pt-BR" sz="2200" dirty="0"/>
              <a:t>b) Independe do modelo de família;</a:t>
            </a:r>
            <a:br>
              <a:rPr lang="pt-BR" sz="2200" dirty="0"/>
            </a:br>
            <a:r>
              <a:rPr lang="pt-BR" sz="2200" dirty="0"/>
              <a:t>c) Não podem estar inscritos no cadastro de adotantes;</a:t>
            </a:r>
            <a:br>
              <a:rPr lang="pt-BR" sz="2200" dirty="0"/>
            </a:br>
            <a:r>
              <a:rPr lang="pt-BR" sz="2200" dirty="0"/>
              <a:t>d) Um dos membros da família deve estar empregado ou aposentado;</a:t>
            </a:r>
            <a:br>
              <a:rPr lang="pt-BR" sz="2200" dirty="0"/>
            </a:br>
            <a:r>
              <a:rPr lang="pt-BR" sz="2200" dirty="0"/>
              <a:t>e) Escolaridade (Portugal – 9 anos);</a:t>
            </a:r>
            <a:br>
              <a:rPr lang="pt-BR" sz="2200" dirty="0"/>
            </a:br>
            <a:r>
              <a:rPr lang="pt-BR" sz="2200" dirty="0"/>
              <a:t>f) Residir no município (1 ano);</a:t>
            </a:r>
            <a:br>
              <a:rPr lang="pt-BR" sz="2200" dirty="0"/>
            </a:br>
            <a:r>
              <a:rPr lang="pt-BR" sz="2200" dirty="0"/>
              <a:t>g) Concordância de todos os membros da família;</a:t>
            </a:r>
            <a:br>
              <a:rPr lang="pt-BR" sz="2200" dirty="0"/>
            </a:br>
            <a:r>
              <a:rPr lang="pt-BR" sz="2200" dirty="0"/>
              <a:t>h) Espaço físico;</a:t>
            </a:r>
            <a:br>
              <a:rPr lang="pt-BR" sz="2200" dirty="0"/>
            </a:br>
            <a:r>
              <a:rPr lang="pt-BR" sz="2200" dirty="0"/>
              <a:t>g) Condições de saúde;</a:t>
            </a:r>
            <a:br>
              <a:rPr lang="pt-BR" sz="2200" dirty="0"/>
            </a:br>
            <a:r>
              <a:rPr lang="pt-BR" sz="2200" dirty="0"/>
              <a:t>h) Não ter antecedentes criminais;</a:t>
            </a:r>
            <a:br>
              <a:rPr lang="pt-BR" sz="2200" dirty="0"/>
            </a:br>
            <a:r>
              <a:rPr lang="pt-BR" sz="2200" dirty="0"/>
              <a:t>i) Parecer psicossocial favorável (visitas e entrevistas);</a:t>
            </a:r>
            <a:br>
              <a:rPr lang="pt-BR" sz="2200" dirty="0"/>
            </a:br>
            <a:r>
              <a:rPr lang="pt-BR" sz="2200" dirty="0"/>
              <a:t>j) Participar da capacitação.</a:t>
            </a:r>
            <a:br>
              <a:rPr lang="pt-BR" sz="2200" dirty="0"/>
            </a:br>
            <a:br>
              <a:rPr lang="pt-BR" sz="2700" dirty="0"/>
            </a:b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142972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554461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/>
              <a:t>PROCEDIMENTO</a:t>
            </a:r>
            <a:br>
              <a:rPr lang="pt-BR" sz="2800" u="sng" dirty="0"/>
            </a:br>
            <a:endParaRPr lang="pt-B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8640960" cy="432048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2400" b="1" dirty="0"/>
          </a:p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2400" dirty="0"/>
          </a:p>
          <a:p>
            <a:pPr algn="just">
              <a:lnSpc>
                <a:spcPct val="90000"/>
              </a:lnSpc>
              <a:defRPr/>
            </a:pPr>
            <a:endParaRPr lang="pt-BR" sz="2400" dirty="0"/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Inscrição/Seleção das famílias;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Preparação – Capacitação Inicial (15 horas);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Indicação (de acordo com o perfil da criança/adolescente –família);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Acompanhamento periódico e capacitação (reuniões mensais, acompanhamento de visitas);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Apoio às famílias de origem (inclusive com capacitação);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Reavaliação judicial semestral;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400" dirty="0"/>
              <a:t>Acompanhamento pós reintegração (6 meses).</a:t>
            </a:r>
          </a:p>
          <a:p>
            <a:pPr algn="just">
              <a:lnSpc>
                <a:spcPct val="90000"/>
              </a:lnSpc>
              <a:defRPr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797" y="6427993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18935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214534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u="sng" dirty="0">
                <a:solidFill>
                  <a:srgbClr val="FF0000"/>
                </a:solidFill>
              </a:rPr>
              <a:t>CARACTERÍSTICAS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  <a:p>
            <a:endParaRPr lang="pt-BR" b="1" u="sng" dirty="0"/>
          </a:p>
          <a:p>
            <a:r>
              <a:rPr lang="pt-BR" b="1" u="sng" dirty="0"/>
              <a:t>DEZEMBRO DE 2016</a:t>
            </a:r>
          </a:p>
          <a:p>
            <a:endParaRPr lang="pt-BR" dirty="0"/>
          </a:p>
          <a:p>
            <a:r>
              <a:rPr lang="pt-BR" b="1" u="sng" dirty="0"/>
              <a:t>Nº DE CRIANÇAS/ADOLESCENTES e JOVENS ACOLHIDOS NO PROGRAMA</a:t>
            </a:r>
            <a:r>
              <a:rPr lang="pt-BR" dirty="0"/>
              <a:t>: 211 (+10 de Santa Tereza do Oeste e + 6 de </a:t>
            </a:r>
            <a:r>
              <a:rPr lang="pt-BR" dirty="0" err="1"/>
              <a:t>Lindoeste</a:t>
            </a:r>
            <a:r>
              <a:rPr lang="pt-BR" dirty="0"/>
              <a:t>: </a:t>
            </a:r>
            <a:r>
              <a:rPr lang="pt-BR" dirty="0">
                <a:solidFill>
                  <a:schemeClr val="accent2"/>
                </a:solidFill>
              </a:rPr>
              <a:t>Total da Comarca: 227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b="1" u="sng" dirty="0"/>
              <a:t>IDADE DOS ACOLHIDOS: </a:t>
            </a:r>
            <a:r>
              <a:rPr lang="pt-BR" dirty="0"/>
              <a:t>0 a 21 ANOS</a:t>
            </a:r>
          </a:p>
          <a:p>
            <a:endParaRPr lang="pt-BR" dirty="0"/>
          </a:p>
          <a:p>
            <a:r>
              <a:rPr lang="pt-BR" b="1" u="sng" dirty="0"/>
              <a:t>BOLSA AUXÍLIO</a:t>
            </a:r>
            <a:r>
              <a:rPr lang="pt-BR" dirty="0"/>
              <a:t>: 1 a 1,5 SALÁRIOS-MÍNIMOS</a:t>
            </a:r>
          </a:p>
          <a:p>
            <a:endParaRPr lang="pt-BR" dirty="0"/>
          </a:p>
          <a:p>
            <a:r>
              <a:rPr lang="pt-BR" b="1" u="sng" dirty="0"/>
              <a:t>Regra Geral: Uma criança por família</a:t>
            </a:r>
          </a:p>
          <a:p>
            <a:endParaRPr lang="pt-BR" dirty="0"/>
          </a:p>
          <a:p>
            <a:r>
              <a:rPr lang="pt-BR" b="1" u="sng" dirty="0"/>
              <a:t>BENEFÍCIOS</a:t>
            </a:r>
            <a:r>
              <a:rPr lang="pt-BR" u="sng" dirty="0"/>
              <a:t>:</a:t>
            </a:r>
            <a:r>
              <a:rPr lang="pt-BR" dirty="0"/>
              <a:t> ISENÇÃO DO ITU, TRANSPORTE, PROFISSIONALIZAÇÃO, TRATAMENTOS MÉDICOS ESPECIALIZADOS ETC.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8267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227687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b="1" u="sng" dirty="0"/>
              <a:t>IDADE DE CRIANÇAS, ADOLESCENTES E JOVENS ACOLHIDOS EM FAMÍLIA ACOLHEDORA – OUTUBRO  DE 2016 </a:t>
            </a:r>
            <a:endParaRPr lang="pt-BR" u="sng" dirty="0"/>
          </a:p>
          <a:p>
            <a:r>
              <a:rPr lang="pt-BR" b="1" dirty="0"/>
              <a:t> </a:t>
            </a:r>
          </a:p>
          <a:p>
            <a:endParaRPr lang="pt-BR" b="1" dirty="0"/>
          </a:p>
          <a:p>
            <a:r>
              <a:rPr lang="pt-BR" b="1" u="sng" dirty="0"/>
              <a:t>00 – 04 ANOS</a:t>
            </a:r>
            <a:r>
              <a:rPr lang="pt-BR" b="1" dirty="0"/>
              <a:t>: 31 crianças</a:t>
            </a:r>
          </a:p>
          <a:p>
            <a:endParaRPr lang="pt-BR" b="1" dirty="0"/>
          </a:p>
          <a:p>
            <a:r>
              <a:rPr lang="pt-BR" b="1" u="sng" dirty="0"/>
              <a:t>04 – 08 ANOS:  36</a:t>
            </a:r>
            <a:r>
              <a:rPr lang="pt-BR" b="1" dirty="0"/>
              <a:t> crianças</a:t>
            </a:r>
          </a:p>
          <a:p>
            <a:endParaRPr lang="pt-BR" b="1" dirty="0"/>
          </a:p>
          <a:p>
            <a:r>
              <a:rPr lang="pt-BR" b="1" u="sng" dirty="0"/>
              <a:t>08 – 12 ANOS</a:t>
            </a:r>
            <a:r>
              <a:rPr lang="pt-BR" b="1" dirty="0"/>
              <a:t>: 58 crianças</a:t>
            </a:r>
          </a:p>
          <a:p>
            <a:endParaRPr lang="pt-BR" b="1" dirty="0"/>
          </a:p>
          <a:p>
            <a:r>
              <a:rPr lang="pt-BR" b="1" u="sng" dirty="0"/>
              <a:t>12 – 18 ANOS: 88</a:t>
            </a:r>
            <a:r>
              <a:rPr lang="pt-BR" b="1" dirty="0"/>
              <a:t> adolescentes</a:t>
            </a:r>
          </a:p>
          <a:p>
            <a:endParaRPr lang="pt-BR" b="1" dirty="0"/>
          </a:p>
          <a:p>
            <a:r>
              <a:rPr lang="pt-BR" b="1" u="sng" dirty="0"/>
              <a:t>18 – 21 ANOS: </a:t>
            </a:r>
            <a:r>
              <a:rPr lang="pt-BR" b="1" dirty="0"/>
              <a:t>14 jovens (Art. 2º, § 1º e art. 101, § 1º, do ECA)</a:t>
            </a:r>
          </a:p>
          <a:p>
            <a:endParaRPr lang="pt-BR" b="1" dirty="0"/>
          </a:p>
          <a:p>
            <a:r>
              <a:rPr lang="pt-BR" b="1" u="sng" dirty="0"/>
              <a:t>TOTAL: 227 (Cascavel + Santa Tereza do Oeste + </a:t>
            </a:r>
            <a:r>
              <a:rPr lang="pt-BR" b="1" u="sng" dirty="0" err="1"/>
              <a:t>Lindoeste</a:t>
            </a:r>
            <a:r>
              <a:rPr lang="pt-BR" b="1" u="sng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857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196752"/>
            <a:ext cx="820891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FF0000"/>
                </a:solidFill>
                <a:latin typeface="Tahoma" panose="020B0604030504040204" pitchFamily="34" charset="0"/>
              </a:rPr>
              <a:t>O Papel da Família Acolhedora</a:t>
            </a:r>
          </a:p>
          <a:p>
            <a:endParaRPr lang="pt-BR" dirty="0">
              <a:solidFill>
                <a:srgbClr val="656565"/>
              </a:solidFill>
              <a:latin typeface="Tahoma" panose="020B0604030504040204" pitchFamily="34" charset="0"/>
            </a:endParaRPr>
          </a:p>
          <a:p>
            <a:r>
              <a:rPr lang="pt-BR" sz="2000" b="1" dirty="0">
                <a:latin typeface="Tahoma" panose="020B0604030504040204" pitchFamily="34" charset="0"/>
              </a:rPr>
              <a:t>I – Prestar assistência material, moral, educacional e afetiva à criança e ao adolescente, conferindo ao detentor da guarda o direito de opor-se a terceiros, inclusive aos pais, nos termos do artigo 33, do Estatuto da Criança e do Adolescente – ECA; </a:t>
            </a:r>
            <a:br>
              <a:rPr lang="pt-BR" sz="2000" b="1" dirty="0"/>
            </a:br>
            <a:r>
              <a:rPr lang="pt-BR" sz="2000" b="1" dirty="0">
                <a:latin typeface="Tahoma" panose="020B0604030504040204" pitchFamily="34" charset="0"/>
              </a:rPr>
              <a:t>II – Participar do processo de acompanhamento e capacitação continuados; </a:t>
            </a:r>
            <a:br>
              <a:rPr lang="pt-BR" sz="2000" b="1" dirty="0"/>
            </a:br>
            <a:r>
              <a:rPr lang="pt-BR" sz="2000" b="1" dirty="0">
                <a:latin typeface="Tahoma" panose="020B0604030504040204" pitchFamily="34" charset="0"/>
              </a:rPr>
              <a:t>III – Prestar informações sobre a situação da criança e do adolescente acolhido à equipe interdisciplinar do Serviço de Acolhimento em Família Acolhedora; </a:t>
            </a:r>
            <a:br>
              <a:rPr lang="pt-BR" sz="2000" b="1" dirty="0"/>
            </a:br>
            <a:r>
              <a:rPr lang="pt-BR" sz="2000" b="1" dirty="0">
                <a:latin typeface="Tahoma" panose="020B0604030504040204" pitchFamily="34" charset="0"/>
              </a:rPr>
              <a:t>IV – Contribuir na preparação da criança ou do adolescente para retorno à família de origem, ou extensa, e, na impossibilidade, a colocação em família substituta, sempre sob orientação da equipe interdisciplinar. 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0962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980728"/>
            <a:ext cx="7272808" cy="1066800"/>
          </a:xfrm>
        </p:spPr>
        <p:txBody>
          <a:bodyPr/>
          <a:lstStyle/>
          <a:p>
            <a:r>
              <a:rPr lang="pt-BR" dirty="0"/>
              <a:t>   </a:t>
            </a:r>
            <a:r>
              <a:rPr lang="pt-BR" sz="3200" b="1" u="sng" dirty="0">
                <a:solidFill>
                  <a:schemeClr val="accent2"/>
                </a:solidFill>
              </a:rPr>
              <a:t>Classificação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pPr algn="just"/>
            <a:r>
              <a:rPr lang="pt-BR" dirty="0"/>
              <a:t>1 – </a:t>
            </a:r>
            <a:r>
              <a:rPr lang="pt-BR" b="1" u="sng" dirty="0"/>
              <a:t>Emergencial</a:t>
            </a:r>
            <a:r>
              <a:rPr lang="pt-BR" dirty="0"/>
              <a:t> </a:t>
            </a:r>
            <a:r>
              <a:rPr lang="pt-BR" b="1" u="sng" dirty="0"/>
              <a:t>ou cautelar:</a:t>
            </a:r>
            <a:r>
              <a:rPr lang="pt-BR" b="1" dirty="0"/>
              <a:t> </a:t>
            </a:r>
            <a:r>
              <a:rPr lang="pt-BR" altLang="pt-BR" dirty="0">
                <a:solidFill>
                  <a:srgbClr val="000000"/>
                </a:solidFill>
                <a:cs typeface="Segoe UI" panose="020B0502040204020203" pitchFamily="34" charset="0"/>
              </a:rPr>
              <a:t>Quando ainda não se sabe se o acolhimento é ou não necessário e por quanto tempo, aproximadamente, vai durar; </a:t>
            </a:r>
            <a:r>
              <a:rPr lang="pt-BR" b="1" u="sng" dirty="0"/>
              <a:t>   </a:t>
            </a:r>
            <a:endParaRPr lang="pt-BR" dirty="0"/>
          </a:p>
          <a:p>
            <a:endParaRPr lang="pt-BR" dirty="0"/>
          </a:p>
          <a:p>
            <a:r>
              <a:rPr lang="pt-BR" b="1" dirty="0"/>
              <a:t>2 – </a:t>
            </a:r>
            <a:r>
              <a:rPr lang="pt-BR" b="1" u="sng" dirty="0"/>
              <a:t>Curta ou média duração</a:t>
            </a:r>
            <a:r>
              <a:rPr lang="pt-BR" u="sng" dirty="0"/>
              <a:t>: </a:t>
            </a:r>
            <a:r>
              <a:rPr lang="pt-BR" dirty="0"/>
              <a:t>Preparação para reintegração ou provável adoção;</a:t>
            </a:r>
          </a:p>
          <a:p>
            <a:endParaRPr lang="pt-BR" dirty="0"/>
          </a:p>
          <a:p>
            <a:r>
              <a:rPr lang="pt-BR" b="1" dirty="0"/>
              <a:t>3 – </a:t>
            </a:r>
            <a:r>
              <a:rPr lang="pt-BR" b="1" u="sng" dirty="0"/>
              <a:t>Prolongado (ou permanente)</a:t>
            </a:r>
            <a:r>
              <a:rPr lang="pt-BR" b="1" dirty="0"/>
              <a:t>: </a:t>
            </a:r>
            <a:r>
              <a:rPr lang="pt-BR" dirty="0"/>
              <a:t>Quando há chances remotas de retorno à família ou adoção;   </a:t>
            </a:r>
          </a:p>
          <a:p>
            <a:pPr marL="109728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4 – </a:t>
            </a:r>
            <a:r>
              <a:rPr lang="pt-BR" b="1" u="sng" dirty="0"/>
              <a:t>Especial:</a:t>
            </a:r>
            <a:r>
              <a:rPr lang="pt-BR" dirty="0"/>
              <a:t> Crianças e adolescentes com necessidades especiais, dependentes químicos etc.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361823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1412776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3200" b="1" u="sng" dirty="0" err="1">
                <a:solidFill>
                  <a:srgbClr val="FF0000"/>
                </a:solidFill>
              </a:rPr>
              <a:t>Requisitos</a:t>
            </a:r>
            <a:r>
              <a:rPr lang="en-US" sz="3200" b="1" u="sng" dirty="0">
                <a:solidFill>
                  <a:srgbClr val="FF0000"/>
                </a:solidFill>
              </a:rPr>
              <a:t> para o </a:t>
            </a:r>
            <a:r>
              <a:rPr lang="en-US" sz="3200" b="1" u="sng" dirty="0" err="1">
                <a:solidFill>
                  <a:srgbClr val="FF0000"/>
                </a:solidFill>
              </a:rPr>
              <a:t>sucesso</a:t>
            </a:r>
            <a:endParaRPr lang="en-US" sz="3200" b="1" u="sng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en-US" sz="2000" b="1" u="sng" dirty="0"/>
          </a:p>
          <a:p>
            <a:pPr>
              <a:buFontTx/>
              <a:buNone/>
              <a:defRPr/>
            </a:pPr>
            <a:endParaRPr lang="pt-BR" sz="1600" dirty="0"/>
          </a:p>
          <a:p>
            <a:pPr marL="285750" indent="-285750">
              <a:buFontTx/>
              <a:buChar char="-"/>
              <a:defRPr/>
            </a:pPr>
            <a:r>
              <a:rPr lang="pt-BR" dirty="0"/>
              <a:t>Programa minimamente estruturado;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REDE – Integração Programa/Serviços públicos/ MP/Judiciário (Escolas, saúde, CREAS, </a:t>
            </a:r>
            <a:r>
              <a:rPr lang="pt-BR" dirty="0" err="1"/>
              <a:t>CAPs</a:t>
            </a:r>
            <a:r>
              <a:rPr lang="pt-BR" dirty="0"/>
              <a:t>, Profissionalização, habitação, esporte, programas de </a:t>
            </a:r>
            <a:r>
              <a:rPr lang="pt-BR" dirty="0" err="1"/>
              <a:t>contraturno</a:t>
            </a:r>
            <a:r>
              <a:rPr lang="pt-BR" dirty="0"/>
              <a:t> escolar etc.);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Equipe Técnica preparada;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Preparação das famílias acolhedoras;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Capacitação das famílias de origem;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Preparação em casos de adoção;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Respeito as prazos – Provisoriedade e excepcionalidade do Acolhimento; Familiar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/>
              <a:t>Bolsa-auxílio.	 </a:t>
            </a:r>
          </a:p>
          <a:p>
            <a:pPr>
              <a:defRPr/>
            </a:pPr>
            <a:r>
              <a:rPr lang="pt-BR" dirty="0"/>
              <a:t>	</a:t>
            </a:r>
          </a:p>
          <a:p>
            <a:pPr>
              <a:defRPr/>
            </a:pPr>
            <a:r>
              <a:rPr lang="pt-BR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377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8593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u="sng" dirty="0">
                <a:solidFill>
                  <a:srgbClr val="FF0000"/>
                </a:solidFill>
              </a:rPr>
              <a:t>A Mudança de Paradigma</a:t>
            </a: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Art. 227 – CF - </a:t>
            </a:r>
            <a:r>
              <a:rPr lang="pt-BR" sz="2000" b="1" u="sng" dirty="0"/>
              <a:t>É dever da família, da sociedade, do Estado assegurar à criança e ao adolescente, com absoluta prioridade, o direito</a:t>
            </a:r>
            <a:r>
              <a:rPr lang="pt-BR" sz="2000" dirty="0"/>
              <a:t> à vida, à saúde, à alimentação, à educação, ao lazer, à profissionalização, à cultura, à dignidade, ao respeito, à liberdade e </a:t>
            </a:r>
            <a:r>
              <a:rPr lang="pt-BR" sz="2000" b="1" u="sng" dirty="0"/>
              <a:t>à convivência familiar </a:t>
            </a:r>
            <a:r>
              <a:rPr lang="pt-BR" sz="2000" dirty="0"/>
              <a:t>e comunitária, além de colocá-los a salvo de toda forma de negligência, discriminação, exploração, violência, crueldade e opressão.”</a:t>
            </a:r>
          </a:p>
          <a:p>
            <a:pPr algn="just"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665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482453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>
                <a:solidFill>
                  <a:schemeClr val="accent2"/>
                </a:solidFill>
              </a:rPr>
              <a:t>DESAFIOS</a:t>
            </a:r>
            <a:br>
              <a:rPr lang="pt-BR" sz="2800" dirty="0">
                <a:solidFill>
                  <a:schemeClr val="accent2"/>
                </a:solidFill>
              </a:rPr>
            </a:br>
            <a:endParaRPr lang="pt-BR" sz="2800" b="1" u="sng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448" y="1844824"/>
            <a:ext cx="8229600" cy="432048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2400" dirty="0"/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Programa de alta complexidade (MDS).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Pouca visibilidade social.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É um programa que se polariza, se dilui.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Exige acompanhamento mais próximo, mais intenso e imediato.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Faltam técnicos preparados neste tipo de programa.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Poucos cursos de preparação.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Custo/benefício.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Fim do acolhimento institucional.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Ausência de um marco legal (Art. 34, par. 2 do ECA).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Acolhimento de adolescentes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Resistência ao novo modelo de acolhimento.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352651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706016"/>
            <a:ext cx="5760640" cy="1210816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>
                <a:solidFill>
                  <a:srgbClr val="FF0000"/>
                </a:solidFill>
              </a:rPr>
              <a:t>Algumas 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8633048" cy="4680520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a) Remuneração/Pagamento/Bolsa/Auxílio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b="1" dirty="0"/>
              <a:t>      - </a:t>
            </a:r>
            <a:r>
              <a:rPr lang="pt-BR" sz="2000" b="1" u="sng" dirty="0"/>
              <a:t>França</a:t>
            </a:r>
            <a:r>
              <a:rPr lang="pt-BR" sz="2000" dirty="0"/>
              <a:t>: É uma profissão. Tem estatuto profissional, salário etc.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b="1" dirty="0"/>
              <a:t>      - </a:t>
            </a:r>
            <a:r>
              <a:rPr lang="pt-BR" sz="2000" b="1" u="sng" dirty="0"/>
              <a:t>Portugal</a:t>
            </a:r>
            <a:r>
              <a:rPr lang="pt-BR" sz="2000" dirty="0"/>
              <a:t>: É uma prestação de serviços: A bolsa é dividida em manutenção (145,86 Euros) e remuneração (168,20 Euros).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b) Família extensa como “Família Acolhedora” (vantagens, desvantagens, flexibilização dos critérios de seleção).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c) Família Acolhedora pode adotar?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d) Papel da Família Acolhedora no </a:t>
            </a:r>
            <a:r>
              <a:rPr lang="pt-BR" sz="2000" dirty="0" err="1"/>
              <a:t>desacolhimento</a:t>
            </a:r>
            <a:r>
              <a:rPr lang="pt-BR" sz="2000" dirty="0"/>
              <a:t>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e) A questão da formação de vínculos.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f) Formalização – guarda – Termo de compromisso.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g) Perfil da família acolhedora.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h) A questão das visitas das famílias de origem.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i) A experiência dos acolhimentos na </a:t>
            </a:r>
            <a:r>
              <a:rPr lang="pt-BR" sz="2000" b="1" dirty="0"/>
              <a:t>Zona Rural.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dirty="0"/>
              <a:t>j) O caso Augusto.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35052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706016"/>
            <a:ext cx="5616624" cy="142684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Contatos: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448" y="2132856"/>
            <a:ext cx="8229600" cy="3816424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3200" b="1" dirty="0"/>
          </a:p>
          <a:p>
            <a:pPr marL="109728" indent="0" algn="ctr">
              <a:lnSpc>
                <a:spcPct val="90000"/>
              </a:lnSpc>
              <a:buNone/>
              <a:defRPr/>
            </a:pPr>
            <a:r>
              <a:rPr lang="pt-BR" sz="3200" b="1" dirty="0"/>
              <a:t>slkreuz@yahoo.com.br</a:t>
            </a:r>
          </a:p>
          <a:p>
            <a:pPr marL="109728" indent="0" algn="ctr">
              <a:lnSpc>
                <a:spcPct val="90000"/>
              </a:lnSpc>
              <a:buNone/>
              <a:defRPr/>
            </a:pPr>
            <a:endParaRPr lang="pt-BR" sz="3200" b="1" dirty="0"/>
          </a:p>
          <a:p>
            <a:pPr marL="109728" indent="0" algn="ctr">
              <a:lnSpc>
                <a:spcPct val="90000"/>
              </a:lnSpc>
              <a:buNone/>
              <a:defRPr/>
            </a:pPr>
            <a:r>
              <a:rPr lang="pt-BR" sz="3200" b="1" dirty="0"/>
              <a:t>slk@tjpr.jus.br</a:t>
            </a:r>
          </a:p>
          <a:p>
            <a:pPr marL="109728" indent="0" algn="ctr">
              <a:lnSpc>
                <a:spcPct val="90000"/>
              </a:lnSpc>
              <a:buNone/>
              <a:defRPr/>
            </a:pPr>
            <a:endParaRPr lang="pt-BR" sz="3200" b="1" dirty="0"/>
          </a:p>
          <a:p>
            <a:pPr marL="109728" indent="0" algn="ctr">
              <a:lnSpc>
                <a:spcPct val="90000"/>
              </a:lnSpc>
              <a:buNone/>
              <a:defRPr/>
            </a:pPr>
            <a:r>
              <a:rPr lang="pt-BR" sz="3200" b="1" dirty="0"/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35265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706016"/>
            <a:ext cx="7272808" cy="1426840"/>
          </a:xfrm>
        </p:spPr>
        <p:txBody>
          <a:bodyPr>
            <a:normAutofit/>
          </a:bodyPr>
          <a:lstStyle/>
          <a:p>
            <a:pPr algn="ctr"/>
            <a:r>
              <a:rPr lang="pt-BR" sz="2800" b="1" u="sng" dirty="0">
                <a:solidFill>
                  <a:srgbClr val="FF0000"/>
                </a:solidFill>
              </a:rPr>
              <a:t>Interesse Superior da Criança e as Diretrizes Internacionais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1642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sz="2000" dirty="0"/>
              <a:t>NÃO institucionalização de crianças de 0 a 3 anos:</a:t>
            </a:r>
          </a:p>
          <a:p>
            <a:pPr algn="just">
              <a:lnSpc>
                <a:spcPct val="90000"/>
              </a:lnSpc>
              <a:defRPr/>
            </a:pPr>
            <a:endParaRPr lang="pt-BR" sz="2000" dirty="0"/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“Diretrizes das Nações Unidas sobre o Uso e Condições Apropriadas para Cuidados Alternativos com Crianças” (2006) – Comitê dos Direitos da Criança e do Serviço Social Internacional (ISS), Unicef, </a:t>
            </a:r>
            <a:r>
              <a:rPr lang="pt-BR" sz="2000" dirty="0" err="1"/>
              <a:t>OGs</a:t>
            </a:r>
            <a:r>
              <a:rPr lang="pt-BR" sz="2000" dirty="0"/>
              <a:t> e ONGs. </a:t>
            </a:r>
          </a:p>
          <a:p>
            <a:pPr algn="just">
              <a:lnSpc>
                <a:spcPct val="90000"/>
              </a:lnSpc>
              <a:defRPr/>
            </a:pPr>
            <a:endParaRPr lang="pt-BR" sz="2000" dirty="0"/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Diretriz 18. A opinião predominante dos especialistas é de que os cuidados alternativos de crianças pequenas, particularmente aquelas com menos de três anos, devem ser prestados preferencialmente em ambiente familiar.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199903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706016"/>
            <a:ext cx="7272808" cy="1426840"/>
          </a:xfrm>
        </p:spPr>
        <p:txBody>
          <a:bodyPr>
            <a:normAutofit/>
          </a:bodyPr>
          <a:lstStyle/>
          <a:p>
            <a:pPr algn="ctr"/>
            <a:r>
              <a:rPr lang="pt-BR" sz="2800" b="1" u="sng" dirty="0">
                <a:solidFill>
                  <a:srgbClr val="FF0000"/>
                </a:solidFill>
              </a:rPr>
              <a:t>Opção pelo Acolhimento Familiar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816424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i="1" dirty="0"/>
              <a:t>A inclusão da criança ou adolescente em programas de </a:t>
            </a:r>
            <a:r>
              <a:rPr lang="pt-BR" b="1" i="1" u="sng" dirty="0"/>
              <a:t>acolhimento familiar terá preferência a seu acolhimento institucional</a:t>
            </a:r>
            <a:r>
              <a:rPr lang="pt-BR" i="1" dirty="0"/>
              <a:t>, observado, em qualquer caso, o caráter temporário e excepcional da medida, nos termos desta Lei. (Incluído pela </a:t>
            </a:r>
            <a:r>
              <a:rPr lang="pt-BR" b="1" i="1" dirty="0"/>
              <a:t>Lei nº 12.010, de 2009</a:t>
            </a:r>
            <a:r>
              <a:rPr lang="pt-BR" i="1" dirty="0"/>
              <a:t>) </a:t>
            </a:r>
            <a:r>
              <a:rPr lang="pt-BR" dirty="0"/>
              <a:t>(Art. 34, § 1º, do ECA)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33054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t-BR" b="1" u="sng" dirty="0"/>
              <a:t>Consequências do Acolhimento Prolongado:</a:t>
            </a:r>
          </a:p>
          <a:p>
            <a:pPr marL="109728" indent="0">
              <a:buNone/>
            </a:pPr>
            <a:endParaRPr lang="pt-BR" sz="1800" b="1" u="sng" dirty="0"/>
          </a:p>
          <a:p>
            <a:r>
              <a:rPr lang="pt-BR" dirty="0"/>
              <a:t>dano afetivo (dificuldade para criar vínculos);</a:t>
            </a:r>
          </a:p>
          <a:p>
            <a:r>
              <a:rPr lang="pt-BR" dirty="0"/>
              <a:t>rotatividade dos funcionários, servidores, voluntários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  <a:p>
            <a:r>
              <a:rPr lang="pt-BR" dirty="0"/>
              <a:t>prejuízos na estimulação;</a:t>
            </a:r>
          </a:p>
          <a:p>
            <a:r>
              <a:rPr lang="pt-BR" dirty="0"/>
              <a:t>déficit no desenvolvimento motor;</a:t>
            </a:r>
          </a:p>
          <a:p>
            <a:r>
              <a:rPr lang="pt-BR" dirty="0"/>
              <a:t>déficit na linguagem;</a:t>
            </a:r>
          </a:p>
          <a:p>
            <a:r>
              <a:rPr lang="pt-BR" dirty="0"/>
              <a:t>retardo na socialização;</a:t>
            </a:r>
          </a:p>
          <a:p>
            <a:r>
              <a:rPr lang="pt-BR" dirty="0"/>
              <a:t>“Síndrome institucional”.</a:t>
            </a:r>
          </a:p>
          <a:p>
            <a:pPr marL="109728" indent="0" algn="r">
              <a:buNone/>
            </a:pPr>
            <a:r>
              <a:rPr lang="pt-BR" i="1" dirty="0"/>
              <a:t>(</a:t>
            </a:r>
            <a:r>
              <a:rPr lang="pt-BR" i="1" dirty="0" err="1"/>
              <a:t>Spitz</a:t>
            </a:r>
            <a:r>
              <a:rPr lang="pt-BR" i="1" dirty="0"/>
              <a:t>, </a:t>
            </a:r>
            <a:r>
              <a:rPr lang="pt-BR" i="1" dirty="0" err="1"/>
              <a:t>Winnicott</a:t>
            </a:r>
            <a:r>
              <a:rPr lang="pt-BR" i="1" dirty="0"/>
              <a:t>, </a:t>
            </a:r>
            <a:r>
              <a:rPr lang="pt-BR" i="1" dirty="0" err="1"/>
              <a:t>Bowlby</a:t>
            </a:r>
            <a:r>
              <a:rPr lang="pt-BR" i="1" dirty="0"/>
              <a:t> e outros)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295037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448" y="1700808"/>
            <a:ext cx="8633048" cy="4752528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400" b="1" u="sng" dirty="0">
                <a:solidFill>
                  <a:srgbClr val="FF0000"/>
                </a:solidFill>
              </a:rPr>
              <a:t>Vantagens do Acolhimento Familiar: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2400" b="1" u="sng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oferece espaço familiar;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mantém a criança na comunidade;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proporciona o desenvolvimento de relações estreitas com a família de acolhimento;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permite a criança continuar vinculada e identificada com a família biológica;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pode incluir a família biológica na proteção da criança;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dirty="0"/>
              <a:t>pode oferecer apoio na transição para a vida adulta.</a:t>
            </a:r>
          </a:p>
          <a:p>
            <a:pPr marL="109728" indent="0" algn="just">
              <a:lnSpc>
                <a:spcPct val="90000"/>
              </a:lnSpc>
              <a:buNone/>
              <a:defRPr/>
            </a:pPr>
            <a:endParaRPr lang="pt-BR" sz="2000" dirty="0"/>
          </a:p>
          <a:p>
            <a:pPr marL="109728" indent="0" algn="r">
              <a:lnSpc>
                <a:spcPct val="90000"/>
              </a:lnSpc>
              <a:buNone/>
              <a:defRPr/>
            </a:pPr>
            <a:r>
              <a:rPr lang="en-US" sz="2000" i="1" dirty="0"/>
              <a:t>Kelly, G. &amp; Gilligan, R. (2000). </a:t>
            </a:r>
            <a:r>
              <a:rPr lang="en-US" sz="2000" i="1" dirty="0" err="1"/>
              <a:t>Issuis</a:t>
            </a:r>
            <a:r>
              <a:rPr lang="en-US" sz="2000" i="1" dirty="0"/>
              <a:t> in Foster Care. London: Jessica Kingsley, </a:t>
            </a:r>
            <a:r>
              <a:rPr lang="en-US" sz="2000" i="1" dirty="0" err="1"/>
              <a:t>extraído</a:t>
            </a:r>
            <a:r>
              <a:rPr lang="en-US" sz="2000" i="1" dirty="0"/>
              <a:t> de: </a:t>
            </a:r>
            <a:r>
              <a:rPr lang="pt-BR" sz="2000" i="1" dirty="0"/>
              <a:t>Paulo Delgado. </a:t>
            </a:r>
            <a:r>
              <a:rPr lang="pt-BR" sz="2000" b="1" i="1" dirty="0"/>
              <a:t>Intervenção com Crianças, Jovens e Famílias </a:t>
            </a:r>
            <a:r>
              <a:rPr lang="pt-BR" sz="2000" i="1" dirty="0"/>
              <a:t>(Almedina, 2010).</a:t>
            </a:r>
          </a:p>
          <a:p>
            <a:pPr algn="just">
              <a:lnSpc>
                <a:spcPct val="90000"/>
              </a:lnSpc>
              <a:defRPr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19829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336" y="778024"/>
            <a:ext cx="7272808" cy="1426840"/>
          </a:xfrm>
        </p:spPr>
        <p:txBody>
          <a:bodyPr>
            <a:normAutofit/>
          </a:bodyPr>
          <a:lstStyle/>
          <a:p>
            <a:pPr algn="ctr"/>
            <a:r>
              <a:rPr lang="pt-BR" sz="2800" b="1" u="sng" dirty="0">
                <a:solidFill>
                  <a:srgbClr val="FF0000"/>
                </a:solidFill>
              </a:rPr>
              <a:t>Acolhimento Familiar em Alguns Países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pt-BR" b="1" u="sng" dirty="0"/>
              <a:t>Inglaterra:</a:t>
            </a:r>
            <a:r>
              <a:rPr lang="pt-BR" dirty="0"/>
              <a:t> (2012); 74% (Pop. 53mi, 65.000 acolhidos).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b="1" u="sng" dirty="0"/>
              <a:t>Escócia</a:t>
            </a:r>
            <a:r>
              <a:rPr lang="pt-BR" dirty="0"/>
              <a:t>: em 2006, 68% das crianças acolhidas estavam em famílias acolhedoras.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b="1" u="sng" dirty="0"/>
              <a:t>Irlanda do Norte</a:t>
            </a:r>
            <a:r>
              <a:rPr lang="pt-BR" dirty="0"/>
              <a:t>, por exemplo, em 1997, já era de quase 80%; </a:t>
            </a:r>
          </a:p>
          <a:p>
            <a:pPr algn="just">
              <a:lnSpc>
                <a:spcPct val="90000"/>
              </a:lnSpc>
              <a:defRPr/>
            </a:pPr>
            <a:r>
              <a:rPr lang="pt-BR" b="1" u="sng" dirty="0"/>
              <a:t>Espanha</a:t>
            </a:r>
            <a:r>
              <a:rPr lang="pt-BR" dirty="0"/>
              <a:t>: 55% (85% destas em família extensa)</a:t>
            </a:r>
          </a:p>
          <a:p>
            <a:pPr algn="just">
              <a:lnSpc>
                <a:spcPct val="90000"/>
              </a:lnSpc>
              <a:defRPr/>
            </a:pPr>
            <a:r>
              <a:rPr lang="pt-BR" b="1" u="sng" dirty="0"/>
              <a:t>Itália:</a:t>
            </a:r>
            <a:r>
              <a:rPr lang="pt-BR" dirty="0"/>
              <a:t> 50% (dentre estes, 45% em família extensa)</a:t>
            </a:r>
          </a:p>
          <a:p>
            <a:pPr algn="just">
              <a:lnSpc>
                <a:spcPct val="90000"/>
              </a:lnSpc>
              <a:defRPr/>
            </a:pPr>
            <a:r>
              <a:rPr lang="pt-BR" b="1" u="sng" dirty="0"/>
              <a:t>Portugal</a:t>
            </a:r>
            <a:r>
              <a:rPr lang="pt-BR" dirty="0"/>
              <a:t>: 5 % em famílias acolhedoras.</a:t>
            </a:r>
          </a:p>
          <a:p>
            <a:pPr algn="just">
              <a:lnSpc>
                <a:spcPct val="90000"/>
              </a:lnSpc>
              <a:defRPr/>
            </a:pPr>
            <a:r>
              <a:rPr lang="pt-BR" b="1" dirty="0"/>
              <a:t>Brasil: </a:t>
            </a:r>
            <a:r>
              <a:rPr lang="pt-BR" dirty="0"/>
              <a:t>1837 – 4%  </a:t>
            </a:r>
            <a:r>
              <a:rPr lang="pt-BR" sz="2000" dirty="0"/>
              <a:t>(Fonte MDS: Censo SUAS 2016).</a:t>
            </a:r>
          </a:p>
          <a:p>
            <a:pPr algn="just">
              <a:lnSpc>
                <a:spcPct val="90000"/>
              </a:lnSpc>
              <a:defRPr/>
            </a:pPr>
            <a:endParaRPr lang="pt-BR" dirty="0"/>
          </a:p>
          <a:p>
            <a:pPr algn="just">
              <a:lnSpc>
                <a:spcPct val="90000"/>
              </a:lnSpc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171152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7272808" cy="5868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>
                <a:solidFill>
                  <a:srgbClr val="FF0000"/>
                </a:solidFill>
              </a:rPr>
              <a:t>A experiência de Cascavel/PR</a:t>
            </a:r>
            <a:br>
              <a:rPr lang="pt-BR" sz="2800" b="1" u="sng" dirty="0">
                <a:solidFill>
                  <a:srgbClr val="FF0000"/>
                </a:solidFill>
              </a:rPr>
            </a:br>
            <a:endParaRPr lang="pt-B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448" y="2132856"/>
            <a:ext cx="8229600" cy="3816424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90000"/>
              </a:lnSpc>
              <a:buNone/>
              <a:defRPr/>
            </a:pPr>
            <a:r>
              <a:rPr lang="pt-BR" sz="2000" b="1" dirty="0"/>
              <a:t>O INÍCIO </a:t>
            </a:r>
          </a:p>
          <a:p>
            <a:pPr algn="just">
              <a:lnSpc>
                <a:spcPct val="90000"/>
              </a:lnSpc>
              <a:defRPr/>
            </a:pPr>
            <a:endParaRPr lang="pt-BR" sz="2000" i="1" dirty="0"/>
          </a:p>
          <a:p>
            <a:pPr algn="just">
              <a:lnSpc>
                <a:spcPct val="90000"/>
              </a:lnSpc>
              <a:defRPr/>
            </a:pPr>
            <a:r>
              <a:rPr lang="pt-BR" sz="2000" i="1" dirty="0"/>
              <a:t>2006 – Lei Municipal 4.466/2006.</a:t>
            </a:r>
          </a:p>
          <a:p>
            <a:pPr algn="just">
              <a:lnSpc>
                <a:spcPct val="90000"/>
              </a:lnSpc>
              <a:defRPr/>
            </a:pPr>
            <a:endParaRPr lang="pt-BR" sz="2000" i="1" dirty="0"/>
          </a:p>
          <a:p>
            <a:pPr algn="just">
              <a:lnSpc>
                <a:spcPct val="90000"/>
              </a:lnSpc>
              <a:defRPr/>
            </a:pPr>
            <a:r>
              <a:rPr lang="pt-BR" sz="2000" i="1" dirty="0"/>
              <a:t>Lei 6286/2013 (22 de outubro de 2013).</a:t>
            </a:r>
          </a:p>
          <a:p>
            <a:pPr algn="just">
              <a:lnSpc>
                <a:spcPct val="90000"/>
              </a:lnSpc>
              <a:defRPr/>
            </a:pPr>
            <a:endParaRPr lang="pt-BR" sz="2000" i="1" dirty="0"/>
          </a:p>
          <a:p>
            <a:pPr algn="just">
              <a:lnSpc>
                <a:spcPct val="90000"/>
              </a:lnSpc>
              <a:defRPr/>
            </a:pPr>
            <a:r>
              <a:rPr lang="pt-BR" sz="2000" i="1" dirty="0"/>
              <a:t>Crianças e adolescentes com grandes dificuldades de adoção (maiores, grupos de irmãos, crianças e adolescentes com problemas de saúde, portadores de necessidades especiais etc.).</a:t>
            </a:r>
          </a:p>
          <a:p>
            <a:pPr algn="just">
              <a:lnSpc>
                <a:spcPct val="90000"/>
              </a:lnSpc>
              <a:defRPr/>
            </a:pPr>
            <a:endParaRPr lang="pt-BR" sz="2000" i="1" dirty="0"/>
          </a:p>
          <a:p>
            <a:pPr algn="just">
              <a:lnSpc>
                <a:spcPct val="90000"/>
              </a:lnSpc>
              <a:defRPr/>
            </a:pPr>
            <a:r>
              <a:rPr lang="pt-BR" sz="2000" i="1" dirty="0"/>
              <a:t>Crianças e adolescentes destituídos e há muito tempo acolhidos, sem perspectivas de colocação em família substituta.</a:t>
            </a:r>
          </a:p>
          <a:p>
            <a:pPr algn="just">
              <a:lnSpc>
                <a:spcPct val="90000"/>
              </a:lnSpc>
              <a:defRPr/>
            </a:pPr>
            <a:endParaRPr lang="pt-BR" sz="19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5333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2"/>
                </a:solidFill>
              </a:rPr>
              <a:t>www.direitodascriancas.com.br</a:t>
            </a:r>
          </a:p>
        </p:txBody>
      </p:sp>
    </p:spTree>
    <p:extLst>
      <p:ext uri="{BB962C8B-B14F-4D97-AF65-F5344CB8AC3E}">
        <p14:creationId xmlns:p14="http://schemas.microsoft.com/office/powerpoint/2010/main" val="18112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2" y="2249488"/>
            <a:ext cx="7868176" cy="4324350"/>
          </a:xfrm>
        </p:spPr>
      </p:pic>
    </p:spTree>
    <p:extLst>
      <p:ext uri="{BB962C8B-B14F-4D97-AF65-F5344CB8AC3E}">
        <p14:creationId xmlns:p14="http://schemas.microsoft.com/office/powerpoint/2010/main" val="1492649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13085</TotalTime>
  <Words>1192</Words>
  <Application>Microsoft Office PowerPoint</Application>
  <PresentationFormat>Apresentação na tela (4:3)</PresentationFormat>
  <Paragraphs>168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Georgia</vt:lpstr>
      <vt:lpstr>Segoe UI</vt:lpstr>
      <vt:lpstr>Tahoma</vt:lpstr>
      <vt:lpstr>Wingdings 2</vt:lpstr>
      <vt:lpstr>Urbano</vt:lpstr>
      <vt:lpstr>ENAPA  FORTALEZA - CE 16.06.2017 </vt:lpstr>
      <vt:lpstr>Apresentação do PowerPoint</vt:lpstr>
      <vt:lpstr>Interesse Superior da Criança e as Diretrizes Internacionais</vt:lpstr>
      <vt:lpstr>Opção pelo Acolhimento Familiar</vt:lpstr>
      <vt:lpstr>Apresentação do PowerPoint</vt:lpstr>
      <vt:lpstr>Apresentação do PowerPoint</vt:lpstr>
      <vt:lpstr>Acolhimento Familiar em Alguns Países</vt:lpstr>
      <vt:lpstr>A experiência de Cascavel/PR </vt:lpstr>
      <vt:lpstr>Apresentação do PowerPoint</vt:lpstr>
      <vt:lpstr>Apresentação do PowerPoint</vt:lpstr>
      <vt:lpstr>Apresentação do PowerPoint</vt:lpstr>
      <vt:lpstr>Apresentação do PowerPoint</vt:lpstr>
      <vt:lpstr>                         As Famílias Acolhedoras   Requisitos:       a) Idade (maiores de 18 anos); b) Independe do modelo de família; c) Não podem estar inscritos no cadastro de adotantes; d) Um dos membros da família deve estar empregado ou aposentado; e) Escolaridade (Portugal – 9 anos); f) Residir no município (1 ano); g) Concordância de todos os membros da família; h) Espaço físico; g) Condições de saúde; h) Não ter antecedentes criminais; i) Parecer psicossocial favorável (visitas e entrevistas); j) Participar da capacitação.  </vt:lpstr>
      <vt:lpstr>PROCEDIMENTO </vt:lpstr>
      <vt:lpstr>Apresentação do PowerPoint</vt:lpstr>
      <vt:lpstr>Apresentação do PowerPoint</vt:lpstr>
      <vt:lpstr>Apresentação do PowerPoint</vt:lpstr>
      <vt:lpstr>   Classificação</vt:lpstr>
      <vt:lpstr>Apresentação do PowerPoint</vt:lpstr>
      <vt:lpstr>DESAFIOS </vt:lpstr>
      <vt:lpstr>Algumas Questões</vt:lpstr>
      <vt:lpstr>Contatos: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Conceitual sobre Marcas</dc:title>
  <dc:creator>Luly Fischer</dc:creator>
  <cp:lastModifiedBy>Lucineudo Prof</cp:lastModifiedBy>
  <cp:revision>331</cp:revision>
  <dcterms:created xsi:type="dcterms:W3CDTF">2012-09-26T14:00:56Z</dcterms:created>
  <dcterms:modified xsi:type="dcterms:W3CDTF">2017-06-16T12:30:48Z</dcterms:modified>
</cp:coreProperties>
</file>